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20"/>
  </p:notesMasterIdLst>
  <p:sldIdLst>
    <p:sldId id="2773" r:id="rId5"/>
    <p:sldId id="3042" r:id="rId6"/>
    <p:sldId id="2452" r:id="rId7"/>
    <p:sldId id="3044" r:id="rId8"/>
    <p:sldId id="3045" r:id="rId9"/>
    <p:sldId id="269" r:id="rId10"/>
    <p:sldId id="2945" r:id="rId11"/>
    <p:sldId id="1445" r:id="rId12"/>
    <p:sldId id="2688" r:id="rId13"/>
    <p:sldId id="3043" r:id="rId14"/>
    <p:sldId id="2653" r:id="rId15"/>
    <p:sldId id="3025" r:id="rId16"/>
    <p:sldId id="2489" r:id="rId17"/>
    <p:sldId id="2678"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2E5"/>
    <a:srgbClr val="00A6EE"/>
    <a:srgbClr val="FFFFFF"/>
    <a:srgbClr val="A66CD3"/>
    <a:srgbClr val="FF4040"/>
    <a:srgbClr val="9F9F9F"/>
    <a:srgbClr val="C097DF"/>
    <a:srgbClr val="FFC600"/>
    <a:srgbClr val="00A9E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3" autoAdjust="0"/>
    <p:restoredTop sz="94660"/>
  </p:normalViewPr>
  <p:slideViewPr>
    <p:cSldViewPr snapToGrid="0">
      <p:cViewPr>
        <p:scale>
          <a:sx n="90" d="100"/>
          <a:sy n="90" d="100"/>
        </p:scale>
        <p:origin x="125" y="-3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uma%20guest%204\Desktop\LUMA\Decipher%20MBM%20chart%20tool%20v2%20-%203min%20MBM.xlsm"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uma%20guest%204\Desktop\LUMA\Decipher%20MBM%20chart%20tool%20v2%20-%203min%20MBM.xlsm"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07484871044634E-2"/>
          <c:y val="6.8088144941363365E-2"/>
          <c:w val="0.90454886134332646"/>
          <c:h val="0.75662553405171351"/>
        </c:manualLayout>
      </c:layout>
      <c:barChart>
        <c:barDir val="col"/>
        <c:grouping val="clustered"/>
        <c:varyColors val="0"/>
        <c:ser>
          <c:idx val="1"/>
          <c:order val="0"/>
          <c:tx>
            <c:strRef>
              <c:f>Sheet1!$A$2</c:f>
              <c:strCache>
                <c:ptCount val="1"/>
                <c:pt idx="0">
                  <c:v>Attention</c:v>
                </c:pt>
              </c:strCache>
            </c:strRef>
          </c:tx>
          <c:invertIfNegative val="0"/>
          <c:dPt>
            <c:idx val="0"/>
            <c:invertIfNegative val="0"/>
            <c:bubble3D val="0"/>
            <c:spPr>
              <a:solidFill>
                <a:srgbClr val="91D2E5"/>
              </a:solidFill>
            </c:spPr>
            <c:extLst>
              <c:ext xmlns:c16="http://schemas.microsoft.com/office/drawing/2014/chart" uri="{C3380CC4-5D6E-409C-BE32-E72D297353CC}">
                <c16:uniqueId val="{00000000-4888-480D-AE48-1797AE568AA0}"/>
              </c:ext>
            </c:extLst>
          </c:dPt>
          <c:dPt>
            <c:idx val="3"/>
            <c:invertIfNegative val="0"/>
            <c:bubble3D val="0"/>
            <c:extLst>
              <c:ext xmlns:c16="http://schemas.microsoft.com/office/drawing/2014/chart" uri="{C3380CC4-5D6E-409C-BE32-E72D297353CC}">
                <c16:uniqueId val="{00000005-754C-471B-A271-CD5543095BE7}"/>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88-480D-AE48-1797AE568AA0}"/>
                </c:ext>
              </c:extLst>
            </c:dLbl>
            <c:numFmt formatCode="#,##0.0" sourceLinked="0"/>
            <c:spPr>
              <a:noFill/>
              <a:ln>
                <a:noFill/>
              </a:ln>
              <a:effectLst/>
            </c:spPr>
            <c:txPr>
              <a:bodyPr wrap="square" lIns="38100" tIns="19050" rIns="38100" bIns="19050" anchor="ctr">
                <a:spAutoFit/>
              </a:bodyPr>
              <a:lstStyle/>
              <a:p>
                <a:pPr>
                  <a:defRPr sz="1200" b="1">
                    <a:solidFill>
                      <a:schemeClr val="bg1"/>
                    </a:solidFill>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c:f>
              <c:strCache>
                <c:ptCount val="1"/>
                <c:pt idx="0">
                  <c:v>Nike</c:v>
                </c:pt>
              </c:strCache>
            </c:strRef>
          </c:cat>
          <c:val>
            <c:numRef>
              <c:f>Sheet1!$B$2</c:f>
              <c:numCache>
                <c:formatCode>0.0</c:formatCode>
                <c:ptCount val="1"/>
                <c:pt idx="0">
                  <c:v>6.6</c:v>
                </c:pt>
              </c:numCache>
            </c:numRef>
          </c:val>
          <c:extLst>
            <c:ext xmlns:c16="http://schemas.microsoft.com/office/drawing/2014/chart" uri="{C3380CC4-5D6E-409C-BE32-E72D297353CC}">
              <c16:uniqueId val="{00000005-4888-480D-AE48-1797AE568AA0}"/>
            </c:ext>
          </c:extLst>
        </c:ser>
        <c:dLbls>
          <c:showLegendKey val="0"/>
          <c:showVal val="0"/>
          <c:showCatName val="0"/>
          <c:showSerName val="0"/>
          <c:showPercent val="0"/>
          <c:showBubbleSize val="0"/>
        </c:dLbls>
        <c:gapWidth val="55"/>
        <c:axId val="1022031696"/>
        <c:axId val="1022041488"/>
      </c:barChart>
      <c:catAx>
        <c:axId val="1022031696"/>
        <c:scaling>
          <c:orientation val="minMax"/>
        </c:scaling>
        <c:delete val="1"/>
        <c:axPos val="b"/>
        <c:numFmt formatCode="General" sourceLinked="0"/>
        <c:majorTickMark val="out"/>
        <c:minorTickMark val="none"/>
        <c:tickLblPos val="nextTo"/>
        <c:crossAx val="1022041488"/>
        <c:crosses val="autoZero"/>
        <c:auto val="1"/>
        <c:lblAlgn val="ctr"/>
        <c:lblOffset val="100"/>
        <c:noMultiLvlLbl val="0"/>
      </c:catAx>
      <c:valAx>
        <c:axId val="1022041488"/>
        <c:scaling>
          <c:orientation val="minMax"/>
          <c:max val="10"/>
        </c:scaling>
        <c:delete val="1"/>
        <c:axPos val="l"/>
        <c:majorGridlines>
          <c:spPr>
            <a:ln>
              <a:noFill/>
            </a:ln>
          </c:spPr>
        </c:majorGridlines>
        <c:numFmt formatCode="0" sourceLinked="0"/>
        <c:majorTickMark val="out"/>
        <c:minorTickMark val="none"/>
        <c:tickLblPos val="nextTo"/>
        <c:crossAx val="102203169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36097583997912E-2"/>
          <c:y val="9.3128520541806079E-2"/>
          <c:w val="0.95798098295442258"/>
          <c:h val="0.66922553875396962"/>
        </c:manualLayout>
      </c:layout>
      <c:barChart>
        <c:barDir val="col"/>
        <c:grouping val="clustered"/>
        <c:varyColors val="0"/>
        <c:ser>
          <c:idx val="1"/>
          <c:order val="0"/>
          <c:tx>
            <c:strRef>
              <c:f>Sheet1!$B$1</c:f>
              <c:strCache>
                <c:ptCount val="1"/>
                <c:pt idx="0">
                  <c:v>Nike You Can't Stop Us</c:v>
                </c:pt>
              </c:strCache>
            </c:strRef>
          </c:tx>
          <c:spPr>
            <a:solidFill>
              <a:srgbClr val="91D2E5"/>
            </a:solidFill>
            <a:ln>
              <a:noFill/>
            </a:ln>
          </c:spPr>
          <c:invertIfNegative val="0"/>
          <c:dLbls>
            <c:numFmt formatCode="#,##0.0" sourceLinked="0"/>
            <c:spPr>
              <a:noFill/>
              <a:ln>
                <a:noFill/>
              </a:ln>
              <a:effectLst/>
            </c:spPr>
            <c:txPr>
              <a:bodyPr/>
              <a:lstStyle/>
              <a:p>
                <a:pPr>
                  <a:defRPr sz="105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Ongoing Involvement</c:v>
                </c:pt>
                <c:pt idx="1">
                  <c:v>Likeability</c:v>
                </c:pt>
                <c:pt idx="2">
                  <c:v>Wearout</c:v>
                </c:pt>
                <c:pt idx="3">
                  <c:v>Casting</c:v>
                </c:pt>
                <c:pt idx="4">
                  <c:v>Music</c:v>
                </c:pt>
                <c:pt idx="5">
                  <c:v>Continuity</c:v>
                </c:pt>
                <c:pt idx="6">
                  <c:v>Simplicity</c:v>
                </c:pt>
              </c:strCache>
            </c:strRef>
          </c:cat>
          <c:val>
            <c:numRef>
              <c:f>Sheet1!$B$2:$B$8</c:f>
              <c:numCache>
                <c:formatCode>General</c:formatCode>
                <c:ptCount val="7"/>
                <c:pt idx="0">
                  <c:v>6.9</c:v>
                </c:pt>
                <c:pt idx="1">
                  <c:v>6.5</c:v>
                </c:pt>
                <c:pt idx="2">
                  <c:v>7.4</c:v>
                </c:pt>
                <c:pt idx="3">
                  <c:v>7.5</c:v>
                </c:pt>
                <c:pt idx="4">
                  <c:v>5.5</c:v>
                </c:pt>
                <c:pt idx="5">
                  <c:v>5.0999999999999996</c:v>
                </c:pt>
                <c:pt idx="6">
                  <c:v>5.3</c:v>
                </c:pt>
              </c:numCache>
            </c:numRef>
          </c:val>
          <c:extLst>
            <c:ext xmlns:c16="http://schemas.microsoft.com/office/drawing/2014/chart" uri="{C3380CC4-5D6E-409C-BE32-E72D297353CC}">
              <c16:uniqueId val="{00000000-D806-4912-ABCA-EA09E2368B10}"/>
            </c:ext>
          </c:extLst>
        </c:ser>
        <c:dLbls>
          <c:showLegendKey val="0"/>
          <c:showVal val="0"/>
          <c:showCatName val="0"/>
          <c:showSerName val="0"/>
          <c:showPercent val="0"/>
          <c:showBubbleSize val="0"/>
        </c:dLbls>
        <c:gapWidth val="35"/>
        <c:axId val="1022032240"/>
        <c:axId val="1022034416"/>
      </c:barChart>
      <c:catAx>
        <c:axId val="1022032240"/>
        <c:scaling>
          <c:orientation val="minMax"/>
        </c:scaling>
        <c:delete val="0"/>
        <c:axPos val="b"/>
        <c:numFmt formatCode="General" sourceLinked="0"/>
        <c:majorTickMark val="out"/>
        <c:minorTickMark val="none"/>
        <c:tickLblPos val="nextTo"/>
        <c:txPr>
          <a:bodyPr rot="0"/>
          <a:lstStyle/>
          <a:p>
            <a:pPr>
              <a:defRPr lang="en-US" sz="800" b="1" i="0" baseline="0">
                <a:solidFill>
                  <a:schemeClr val="tx1">
                    <a:lumMod val="65000"/>
                    <a:lumOff val="35000"/>
                  </a:schemeClr>
                </a:solidFill>
                <a:latin typeface="+mn-lt"/>
              </a:defRPr>
            </a:pPr>
            <a:endParaRPr lang="en-US"/>
          </a:p>
        </c:txPr>
        <c:crossAx val="1022034416"/>
        <c:crosses val="autoZero"/>
        <c:auto val="1"/>
        <c:lblAlgn val="ctr"/>
        <c:lblOffset val="100"/>
        <c:tickLblSkip val="1"/>
        <c:noMultiLvlLbl val="0"/>
      </c:catAx>
      <c:valAx>
        <c:axId val="1022034416"/>
        <c:scaling>
          <c:orientation val="minMax"/>
          <c:max val="9"/>
        </c:scaling>
        <c:delete val="1"/>
        <c:axPos val="l"/>
        <c:majorGridlines>
          <c:spPr>
            <a:ln>
              <a:noFill/>
            </a:ln>
          </c:spPr>
        </c:majorGridlines>
        <c:numFmt formatCode="0" sourceLinked="0"/>
        <c:majorTickMark val="out"/>
        <c:minorTickMark val="none"/>
        <c:tickLblPos val="nextTo"/>
        <c:crossAx val="1022032240"/>
        <c:crossesAt val="1"/>
        <c:crossBetween val="between"/>
        <c:majorUnit val="1"/>
      </c:valAx>
      <c:spPr>
        <a:ln>
          <a:noFill/>
        </a:ln>
      </c:spPr>
    </c:plotArea>
    <c:plotVisOnly val="1"/>
    <c:dispBlanksAs val="gap"/>
    <c:showDLblsOverMax val="0"/>
  </c:chart>
  <c:spPr>
    <a:ln w="15875">
      <a:noFill/>
    </a:ln>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315433838809127E-2"/>
          <c:y val="9.9338111903127815E-2"/>
          <c:w val="0.95689205173107816"/>
          <c:h val="0.78366701335723887"/>
        </c:manualLayout>
      </c:layout>
      <c:lineChart>
        <c:grouping val="standard"/>
        <c:varyColors val="0"/>
        <c:ser>
          <c:idx val="0"/>
          <c:order val="0"/>
          <c:tx>
            <c:strRef>
              <c:f>'2. DATA FOR CHARTING'!$D$2</c:f>
              <c:strCache>
                <c:ptCount val="1"/>
                <c:pt idx="0">
                  <c:v>Interested</c:v>
                </c:pt>
              </c:strCache>
            </c:strRef>
          </c:tx>
          <c:spPr>
            <a:ln w="28575" cap="rnd">
              <a:solidFill>
                <a:srgbClr val="0070C0"/>
              </a:solidFill>
              <a:round/>
            </a:ln>
            <a:effectLst/>
          </c:spPr>
          <c:marker>
            <c:symbol val="none"/>
          </c:marker>
          <c:val>
            <c:numRef>
              <c:f>'2. DATA FOR CHARTING'!$D$3:$D$92</c:f>
              <c:numCache>
                <c:formatCode>General</c:formatCode>
                <c:ptCount val="90"/>
                <c:pt idx="0">
                  <c:v>2</c:v>
                </c:pt>
                <c:pt idx="1">
                  <c:v>12</c:v>
                </c:pt>
                <c:pt idx="2">
                  <c:v>14</c:v>
                </c:pt>
                <c:pt idx="3">
                  <c:v>20</c:v>
                </c:pt>
                <c:pt idx="4">
                  <c:v>12</c:v>
                </c:pt>
                <c:pt idx="5">
                  <c:v>11</c:v>
                </c:pt>
                <c:pt idx="6">
                  <c:v>8</c:v>
                </c:pt>
                <c:pt idx="7">
                  <c:v>10</c:v>
                </c:pt>
                <c:pt idx="8">
                  <c:v>6</c:v>
                </c:pt>
                <c:pt idx="9">
                  <c:v>7</c:v>
                </c:pt>
                <c:pt idx="10">
                  <c:v>10</c:v>
                </c:pt>
                <c:pt idx="11">
                  <c:v>6</c:v>
                </c:pt>
                <c:pt idx="12">
                  <c:v>5</c:v>
                </c:pt>
                <c:pt idx="13">
                  <c:v>7</c:v>
                </c:pt>
                <c:pt idx="14">
                  <c:v>11</c:v>
                </c:pt>
                <c:pt idx="15">
                  <c:v>5</c:v>
                </c:pt>
                <c:pt idx="16">
                  <c:v>4</c:v>
                </c:pt>
                <c:pt idx="17">
                  <c:v>8</c:v>
                </c:pt>
                <c:pt idx="18">
                  <c:v>8</c:v>
                </c:pt>
                <c:pt idx="19">
                  <c:v>8</c:v>
                </c:pt>
                <c:pt idx="20">
                  <c:v>6</c:v>
                </c:pt>
                <c:pt idx="21">
                  <c:v>6</c:v>
                </c:pt>
                <c:pt idx="22">
                  <c:v>6</c:v>
                </c:pt>
                <c:pt idx="23">
                  <c:v>10</c:v>
                </c:pt>
                <c:pt idx="24">
                  <c:v>9</c:v>
                </c:pt>
                <c:pt idx="25">
                  <c:v>10</c:v>
                </c:pt>
                <c:pt idx="26">
                  <c:v>6</c:v>
                </c:pt>
                <c:pt idx="27">
                  <c:v>9</c:v>
                </c:pt>
                <c:pt idx="28">
                  <c:v>8</c:v>
                </c:pt>
                <c:pt idx="29">
                  <c:v>4</c:v>
                </c:pt>
                <c:pt idx="30">
                  <c:v>7</c:v>
                </c:pt>
                <c:pt idx="31">
                  <c:v>4</c:v>
                </c:pt>
                <c:pt idx="32">
                  <c:v>7</c:v>
                </c:pt>
                <c:pt idx="33">
                  <c:v>6</c:v>
                </c:pt>
                <c:pt idx="34">
                  <c:v>7</c:v>
                </c:pt>
                <c:pt idx="35">
                  <c:v>7</c:v>
                </c:pt>
                <c:pt idx="36">
                  <c:v>9</c:v>
                </c:pt>
                <c:pt idx="37">
                  <c:v>4</c:v>
                </c:pt>
                <c:pt idx="38">
                  <c:v>8</c:v>
                </c:pt>
                <c:pt idx="39">
                  <c:v>8</c:v>
                </c:pt>
                <c:pt idx="40">
                  <c:v>3</c:v>
                </c:pt>
                <c:pt idx="41">
                  <c:v>7</c:v>
                </c:pt>
                <c:pt idx="42">
                  <c:v>8</c:v>
                </c:pt>
                <c:pt idx="43">
                  <c:v>1</c:v>
                </c:pt>
                <c:pt idx="44">
                  <c:v>10</c:v>
                </c:pt>
                <c:pt idx="45">
                  <c:v>5</c:v>
                </c:pt>
                <c:pt idx="46">
                  <c:v>7</c:v>
                </c:pt>
                <c:pt idx="47">
                  <c:v>6</c:v>
                </c:pt>
                <c:pt idx="48">
                  <c:v>5</c:v>
                </c:pt>
                <c:pt idx="49">
                  <c:v>10</c:v>
                </c:pt>
                <c:pt idx="50">
                  <c:v>3</c:v>
                </c:pt>
                <c:pt idx="51">
                  <c:v>8</c:v>
                </c:pt>
                <c:pt idx="52">
                  <c:v>4</c:v>
                </c:pt>
                <c:pt idx="53">
                  <c:v>4</c:v>
                </c:pt>
                <c:pt idx="54">
                  <c:v>6</c:v>
                </c:pt>
                <c:pt idx="55">
                  <c:v>5</c:v>
                </c:pt>
                <c:pt idx="56">
                  <c:v>2</c:v>
                </c:pt>
                <c:pt idx="57">
                  <c:v>4</c:v>
                </c:pt>
                <c:pt idx="58">
                  <c:v>5</c:v>
                </c:pt>
                <c:pt idx="59">
                  <c:v>5</c:v>
                </c:pt>
                <c:pt idx="60">
                  <c:v>5</c:v>
                </c:pt>
                <c:pt idx="61">
                  <c:v>5</c:v>
                </c:pt>
                <c:pt idx="62">
                  <c:v>5</c:v>
                </c:pt>
                <c:pt idx="63">
                  <c:v>5</c:v>
                </c:pt>
                <c:pt idx="64">
                  <c:v>7</c:v>
                </c:pt>
                <c:pt idx="65">
                  <c:v>6</c:v>
                </c:pt>
                <c:pt idx="66">
                  <c:v>6</c:v>
                </c:pt>
                <c:pt idx="67">
                  <c:v>6</c:v>
                </c:pt>
                <c:pt idx="68">
                  <c:v>11</c:v>
                </c:pt>
                <c:pt idx="69">
                  <c:v>5</c:v>
                </c:pt>
                <c:pt idx="70">
                  <c:v>7</c:v>
                </c:pt>
                <c:pt idx="71">
                  <c:v>9</c:v>
                </c:pt>
                <c:pt idx="72">
                  <c:v>6</c:v>
                </c:pt>
                <c:pt idx="73">
                  <c:v>5</c:v>
                </c:pt>
                <c:pt idx="74">
                  <c:v>9</c:v>
                </c:pt>
                <c:pt idx="75">
                  <c:v>3</c:v>
                </c:pt>
                <c:pt idx="76">
                  <c:v>11</c:v>
                </c:pt>
                <c:pt idx="77">
                  <c:v>0</c:v>
                </c:pt>
                <c:pt idx="78">
                  <c:v>6</c:v>
                </c:pt>
                <c:pt idx="79">
                  <c:v>4</c:v>
                </c:pt>
                <c:pt idx="80">
                  <c:v>4</c:v>
                </c:pt>
                <c:pt idx="81">
                  <c:v>4</c:v>
                </c:pt>
                <c:pt idx="82">
                  <c:v>8</c:v>
                </c:pt>
                <c:pt idx="83">
                  <c:v>4</c:v>
                </c:pt>
                <c:pt idx="84">
                  <c:v>4</c:v>
                </c:pt>
                <c:pt idx="85">
                  <c:v>3</c:v>
                </c:pt>
                <c:pt idx="86">
                  <c:v>4</c:v>
                </c:pt>
                <c:pt idx="87">
                  <c:v>1</c:v>
                </c:pt>
                <c:pt idx="88">
                  <c:v>2</c:v>
                </c:pt>
                <c:pt idx="89">
                  <c:v>3</c:v>
                </c:pt>
              </c:numCache>
            </c:numRef>
          </c:val>
          <c:smooth val="0"/>
          <c:extLst>
            <c:ext xmlns:c16="http://schemas.microsoft.com/office/drawing/2014/chart" uri="{C3380CC4-5D6E-409C-BE32-E72D297353CC}">
              <c16:uniqueId val="{00000000-43C0-408D-8BE0-FF8C59C9DB55}"/>
            </c:ext>
          </c:extLst>
        </c:ser>
        <c:ser>
          <c:idx val="2"/>
          <c:order val="1"/>
          <c:tx>
            <c:strRef>
              <c:f>'2. DATA FOR CHARTING'!$F$2</c:f>
              <c:strCache>
                <c:ptCount val="1"/>
                <c:pt idx="0">
                  <c:v>Inspired</c:v>
                </c:pt>
              </c:strCache>
            </c:strRef>
          </c:tx>
          <c:spPr>
            <a:ln w="28575" cap="rnd">
              <a:solidFill>
                <a:srgbClr val="00B0F0"/>
              </a:solidFill>
              <a:round/>
            </a:ln>
            <a:effectLst/>
          </c:spPr>
          <c:marker>
            <c:symbol val="none"/>
          </c:marker>
          <c:val>
            <c:numRef>
              <c:f>'2. DATA FOR CHARTING'!$F$3:$F$92</c:f>
              <c:numCache>
                <c:formatCode>General</c:formatCode>
                <c:ptCount val="90"/>
                <c:pt idx="0">
                  <c:v>0</c:v>
                </c:pt>
                <c:pt idx="1">
                  <c:v>3</c:v>
                </c:pt>
                <c:pt idx="2">
                  <c:v>1</c:v>
                </c:pt>
                <c:pt idx="3">
                  <c:v>2</c:v>
                </c:pt>
                <c:pt idx="4">
                  <c:v>8</c:v>
                </c:pt>
                <c:pt idx="5">
                  <c:v>4</c:v>
                </c:pt>
                <c:pt idx="6">
                  <c:v>4</c:v>
                </c:pt>
                <c:pt idx="7">
                  <c:v>7</c:v>
                </c:pt>
                <c:pt idx="8">
                  <c:v>6</c:v>
                </c:pt>
                <c:pt idx="9">
                  <c:v>8</c:v>
                </c:pt>
                <c:pt idx="10">
                  <c:v>4</c:v>
                </c:pt>
                <c:pt idx="11">
                  <c:v>11</c:v>
                </c:pt>
                <c:pt idx="12">
                  <c:v>13</c:v>
                </c:pt>
                <c:pt idx="13">
                  <c:v>9</c:v>
                </c:pt>
                <c:pt idx="14">
                  <c:v>6</c:v>
                </c:pt>
                <c:pt idx="15">
                  <c:v>5</c:v>
                </c:pt>
                <c:pt idx="16">
                  <c:v>8</c:v>
                </c:pt>
                <c:pt idx="17">
                  <c:v>14</c:v>
                </c:pt>
                <c:pt idx="18">
                  <c:v>7</c:v>
                </c:pt>
                <c:pt idx="19">
                  <c:v>11</c:v>
                </c:pt>
                <c:pt idx="20">
                  <c:v>5</c:v>
                </c:pt>
                <c:pt idx="21">
                  <c:v>13</c:v>
                </c:pt>
                <c:pt idx="22">
                  <c:v>9</c:v>
                </c:pt>
                <c:pt idx="23">
                  <c:v>6</c:v>
                </c:pt>
                <c:pt idx="24">
                  <c:v>6</c:v>
                </c:pt>
                <c:pt idx="25">
                  <c:v>4</c:v>
                </c:pt>
                <c:pt idx="26">
                  <c:v>5</c:v>
                </c:pt>
                <c:pt idx="27">
                  <c:v>10</c:v>
                </c:pt>
                <c:pt idx="28">
                  <c:v>9</c:v>
                </c:pt>
                <c:pt idx="29">
                  <c:v>8</c:v>
                </c:pt>
                <c:pt idx="30">
                  <c:v>10</c:v>
                </c:pt>
                <c:pt idx="31">
                  <c:v>7</c:v>
                </c:pt>
                <c:pt idx="32">
                  <c:v>12</c:v>
                </c:pt>
                <c:pt idx="33">
                  <c:v>6</c:v>
                </c:pt>
                <c:pt idx="34">
                  <c:v>4</c:v>
                </c:pt>
                <c:pt idx="35">
                  <c:v>11</c:v>
                </c:pt>
                <c:pt idx="36">
                  <c:v>3</c:v>
                </c:pt>
                <c:pt idx="37">
                  <c:v>7</c:v>
                </c:pt>
                <c:pt idx="38">
                  <c:v>9</c:v>
                </c:pt>
                <c:pt idx="39">
                  <c:v>8</c:v>
                </c:pt>
                <c:pt idx="40">
                  <c:v>9</c:v>
                </c:pt>
                <c:pt idx="41">
                  <c:v>7</c:v>
                </c:pt>
                <c:pt idx="42">
                  <c:v>6</c:v>
                </c:pt>
                <c:pt idx="43">
                  <c:v>4</c:v>
                </c:pt>
                <c:pt idx="44">
                  <c:v>5</c:v>
                </c:pt>
                <c:pt idx="45">
                  <c:v>4</c:v>
                </c:pt>
                <c:pt idx="46">
                  <c:v>2</c:v>
                </c:pt>
                <c:pt idx="47">
                  <c:v>4</c:v>
                </c:pt>
                <c:pt idx="48">
                  <c:v>9</c:v>
                </c:pt>
                <c:pt idx="49">
                  <c:v>9</c:v>
                </c:pt>
                <c:pt idx="50">
                  <c:v>12</c:v>
                </c:pt>
                <c:pt idx="51">
                  <c:v>5</c:v>
                </c:pt>
                <c:pt idx="52">
                  <c:v>8</c:v>
                </c:pt>
                <c:pt idx="53">
                  <c:v>7</c:v>
                </c:pt>
                <c:pt idx="54">
                  <c:v>11</c:v>
                </c:pt>
                <c:pt idx="55">
                  <c:v>12</c:v>
                </c:pt>
                <c:pt idx="56">
                  <c:v>10</c:v>
                </c:pt>
                <c:pt idx="57">
                  <c:v>10</c:v>
                </c:pt>
                <c:pt idx="58">
                  <c:v>9</c:v>
                </c:pt>
                <c:pt idx="59">
                  <c:v>6</c:v>
                </c:pt>
                <c:pt idx="60">
                  <c:v>10</c:v>
                </c:pt>
                <c:pt idx="61">
                  <c:v>5</c:v>
                </c:pt>
                <c:pt idx="62">
                  <c:v>9</c:v>
                </c:pt>
                <c:pt idx="63">
                  <c:v>4</c:v>
                </c:pt>
                <c:pt idx="64">
                  <c:v>14</c:v>
                </c:pt>
                <c:pt idx="65">
                  <c:v>10</c:v>
                </c:pt>
                <c:pt idx="66">
                  <c:v>8</c:v>
                </c:pt>
                <c:pt idx="67">
                  <c:v>6</c:v>
                </c:pt>
                <c:pt idx="68">
                  <c:v>4</c:v>
                </c:pt>
                <c:pt idx="69">
                  <c:v>8</c:v>
                </c:pt>
                <c:pt idx="70">
                  <c:v>6</c:v>
                </c:pt>
                <c:pt idx="71">
                  <c:v>10</c:v>
                </c:pt>
                <c:pt idx="72">
                  <c:v>10</c:v>
                </c:pt>
                <c:pt idx="73">
                  <c:v>2</c:v>
                </c:pt>
                <c:pt idx="74">
                  <c:v>8</c:v>
                </c:pt>
                <c:pt idx="75">
                  <c:v>7</c:v>
                </c:pt>
                <c:pt idx="76">
                  <c:v>6</c:v>
                </c:pt>
                <c:pt idx="77">
                  <c:v>12</c:v>
                </c:pt>
                <c:pt idx="78">
                  <c:v>9</c:v>
                </c:pt>
                <c:pt idx="79">
                  <c:v>5</c:v>
                </c:pt>
                <c:pt idx="80">
                  <c:v>5</c:v>
                </c:pt>
                <c:pt idx="81">
                  <c:v>9</c:v>
                </c:pt>
                <c:pt idx="82">
                  <c:v>9</c:v>
                </c:pt>
                <c:pt idx="83">
                  <c:v>5</c:v>
                </c:pt>
                <c:pt idx="84">
                  <c:v>6</c:v>
                </c:pt>
                <c:pt idx="85">
                  <c:v>6</c:v>
                </c:pt>
                <c:pt idx="86">
                  <c:v>6</c:v>
                </c:pt>
                <c:pt idx="87">
                  <c:v>4</c:v>
                </c:pt>
                <c:pt idx="88">
                  <c:v>6</c:v>
                </c:pt>
                <c:pt idx="89">
                  <c:v>7</c:v>
                </c:pt>
              </c:numCache>
            </c:numRef>
          </c:val>
          <c:smooth val="0"/>
          <c:extLst>
            <c:ext xmlns:c16="http://schemas.microsoft.com/office/drawing/2014/chart" uri="{C3380CC4-5D6E-409C-BE32-E72D297353CC}">
              <c16:uniqueId val="{00000002-43C0-408D-8BE0-FF8C59C9DB55}"/>
            </c:ext>
          </c:extLst>
        </c:ser>
        <c:ser>
          <c:idx val="4"/>
          <c:order val="2"/>
          <c:tx>
            <c:strRef>
              <c:f>'2. DATA FOR CHARTING'!$H$2</c:f>
              <c:strCache>
                <c:ptCount val="1"/>
                <c:pt idx="0">
                  <c:v>Happy</c:v>
                </c:pt>
              </c:strCache>
            </c:strRef>
          </c:tx>
          <c:spPr>
            <a:ln w="28575" cap="rnd">
              <a:solidFill>
                <a:srgbClr val="91D2E5"/>
              </a:solidFill>
              <a:round/>
            </a:ln>
            <a:effectLst/>
          </c:spPr>
          <c:marker>
            <c:symbol val="none"/>
          </c:marker>
          <c:val>
            <c:numRef>
              <c:f>'2. DATA FOR CHARTING'!$H$3:$H$92</c:f>
              <c:numCache>
                <c:formatCode>General</c:formatCode>
                <c:ptCount val="90"/>
                <c:pt idx="0">
                  <c:v>0</c:v>
                </c:pt>
                <c:pt idx="1">
                  <c:v>1</c:v>
                </c:pt>
                <c:pt idx="2">
                  <c:v>1</c:v>
                </c:pt>
                <c:pt idx="3">
                  <c:v>1</c:v>
                </c:pt>
                <c:pt idx="4">
                  <c:v>2</c:v>
                </c:pt>
                <c:pt idx="5">
                  <c:v>1</c:v>
                </c:pt>
                <c:pt idx="6">
                  <c:v>4</c:v>
                </c:pt>
                <c:pt idx="7">
                  <c:v>3</c:v>
                </c:pt>
                <c:pt idx="8">
                  <c:v>5</c:v>
                </c:pt>
                <c:pt idx="9">
                  <c:v>2</c:v>
                </c:pt>
                <c:pt idx="10">
                  <c:v>4</c:v>
                </c:pt>
                <c:pt idx="11">
                  <c:v>1</c:v>
                </c:pt>
                <c:pt idx="12">
                  <c:v>3</c:v>
                </c:pt>
                <c:pt idx="13">
                  <c:v>1</c:v>
                </c:pt>
                <c:pt idx="14">
                  <c:v>5</c:v>
                </c:pt>
                <c:pt idx="15">
                  <c:v>2</c:v>
                </c:pt>
                <c:pt idx="16">
                  <c:v>2</c:v>
                </c:pt>
                <c:pt idx="17">
                  <c:v>3</c:v>
                </c:pt>
                <c:pt idx="18">
                  <c:v>4</c:v>
                </c:pt>
                <c:pt idx="19">
                  <c:v>2</c:v>
                </c:pt>
                <c:pt idx="20">
                  <c:v>3</c:v>
                </c:pt>
                <c:pt idx="21">
                  <c:v>1</c:v>
                </c:pt>
                <c:pt idx="22">
                  <c:v>2</c:v>
                </c:pt>
                <c:pt idx="23">
                  <c:v>1</c:v>
                </c:pt>
                <c:pt idx="24">
                  <c:v>4</c:v>
                </c:pt>
                <c:pt idx="25">
                  <c:v>3</c:v>
                </c:pt>
                <c:pt idx="26">
                  <c:v>4</c:v>
                </c:pt>
                <c:pt idx="27">
                  <c:v>2</c:v>
                </c:pt>
                <c:pt idx="28">
                  <c:v>4</c:v>
                </c:pt>
                <c:pt idx="29">
                  <c:v>3</c:v>
                </c:pt>
                <c:pt idx="30">
                  <c:v>4</c:v>
                </c:pt>
                <c:pt idx="31">
                  <c:v>4</c:v>
                </c:pt>
                <c:pt idx="32">
                  <c:v>10</c:v>
                </c:pt>
                <c:pt idx="33">
                  <c:v>3</c:v>
                </c:pt>
                <c:pt idx="34">
                  <c:v>6</c:v>
                </c:pt>
                <c:pt idx="35">
                  <c:v>5</c:v>
                </c:pt>
                <c:pt idx="36">
                  <c:v>2</c:v>
                </c:pt>
                <c:pt idx="37">
                  <c:v>3</c:v>
                </c:pt>
                <c:pt idx="38">
                  <c:v>2</c:v>
                </c:pt>
                <c:pt idx="39">
                  <c:v>2</c:v>
                </c:pt>
                <c:pt idx="40">
                  <c:v>2</c:v>
                </c:pt>
                <c:pt idx="41">
                  <c:v>1</c:v>
                </c:pt>
                <c:pt idx="42">
                  <c:v>3</c:v>
                </c:pt>
                <c:pt idx="43">
                  <c:v>2</c:v>
                </c:pt>
                <c:pt idx="44">
                  <c:v>1</c:v>
                </c:pt>
                <c:pt idx="45">
                  <c:v>3</c:v>
                </c:pt>
                <c:pt idx="46">
                  <c:v>2</c:v>
                </c:pt>
                <c:pt idx="47">
                  <c:v>5</c:v>
                </c:pt>
                <c:pt idx="48">
                  <c:v>0</c:v>
                </c:pt>
                <c:pt idx="49">
                  <c:v>5</c:v>
                </c:pt>
                <c:pt idx="50">
                  <c:v>5</c:v>
                </c:pt>
                <c:pt idx="51">
                  <c:v>2</c:v>
                </c:pt>
                <c:pt idx="52">
                  <c:v>2</c:v>
                </c:pt>
                <c:pt idx="53">
                  <c:v>1</c:v>
                </c:pt>
                <c:pt idx="54">
                  <c:v>3</c:v>
                </c:pt>
                <c:pt idx="55">
                  <c:v>0</c:v>
                </c:pt>
                <c:pt idx="56">
                  <c:v>1</c:v>
                </c:pt>
                <c:pt idx="57">
                  <c:v>1</c:v>
                </c:pt>
                <c:pt idx="58">
                  <c:v>0</c:v>
                </c:pt>
                <c:pt idx="59">
                  <c:v>4</c:v>
                </c:pt>
                <c:pt idx="60">
                  <c:v>0</c:v>
                </c:pt>
                <c:pt idx="61">
                  <c:v>3</c:v>
                </c:pt>
                <c:pt idx="62">
                  <c:v>1</c:v>
                </c:pt>
                <c:pt idx="63">
                  <c:v>3</c:v>
                </c:pt>
                <c:pt idx="64">
                  <c:v>1</c:v>
                </c:pt>
                <c:pt idx="65">
                  <c:v>8</c:v>
                </c:pt>
                <c:pt idx="66">
                  <c:v>3</c:v>
                </c:pt>
                <c:pt idx="67">
                  <c:v>7</c:v>
                </c:pt>
                <c:pt idx="68">
                  <c:v>5</c:v>
                </c:pt>
                <c:pt idx="69">
                  <c:v>8</c:v>
                </c:pt>
                <c:pt idx="70">
                  <c:v>6</c:v>
                </c:pt>
                <c:pt idx="71">
                  <c:v>3</c:v>
                </c:pt>
                <c:pt idx="72">
                  <c:v>5</c:v>
                </c:pt>
                <c:pt idx="73">
                  <c:v>5</c:v>
                </c:pt>
                <c:pt idx="74">
                  <c:v>4</c:v>
                </c:pt>
                <c:pt idx="75">
                  <c:v>2</c:v>
                </c:pt>
                <c:pt idx="76">
                  <c:v>8</c:v>
                </c:pt>
                <c:pt idx="77">
                  <c:v>7</c:v>
                </c:pt>
                <c:pt idx="78">
                  <c:v>2</c:v>
                </c:pt>
                <c:pt idx="79">
                  <c:v>8</c:v>
                </c:pt>
                <c:pt idx="80">
                  <c:v>2</c:v>
                </c:pt>
                <c:pt idx="81">
                  <c:v>5</c:v>
                </c:pt>
                <c:pt idx="82">
                  <c:v>3</c:v>
                </c:pt>
                <c:pt idx="83">
                  <c:v>5</c:v>
                </c:pt>
                <c:pt idx="84">
                  <c:v>7</c:v>
                </c:pt>
                <c:pt idx="85">
                  <c:v>2</c:v>
                </c:pt>
                <c:pt idx="86">
                  <c:v>3</c:v>
                </c:pt>
                <c:pt idx="87">
                  <c:v>3</c:v>
                </c:pt>
                <c:pt idx="88">
                  <c:v>3</c:v>
                </c:pt>
                <c:pt idx="89">
                  <c:v>5</c:v>
                </c:pt>
              </c:numCache>
            </c:numRef>
          </c:val>
          <c:smooth val="0"/>
          <c:extLst>
            <c:ext xmlns:c16="http://schemas.microsoft.com/office/drawing/2014/chart" uri="{C3380CC4-5D6E-409C-BE32-E72D297353CC}">
              <c16:uniqueId val="{00000004-43C0-408D-8BE0-FF8C59C9DB55}"/>
            </c:ext>
          </c:extLst>
        </c:ser>
        <c:dLbls>
          <c:showLegendKey val="0"/>
          <c:showVal val="0"/>
          <c:showCatName val="0"/>
          <c:showSerName val="0"/>
          <c:showPercent val="0"/>
          <c:showBubbleSize val="0"/>
        </c:dLbls>
        <c:smooth val="0"/>
        <c:axId val="230679023"/>
        <c:axId val="190802607"/>
      </c:lineChart>
      <c:catAx>
        <c:axId val="23067902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802607"/>
        <c:crosses val="autoZero"/>
        <c:auto val="1"/>
        <c:lblAlgn val="ctr"/>
        <c:lblOffset val="100"/>
        <c:noMultiLvlLbl val="0"/>
      </c:catAx>
      <c:valAx>
        <c:axId val="1908026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679023"/>
        <c:crosses val="autoZero"/>
        <c:crossBetween val="between"/>
      </c:valAx>
      <c:spPr>
        <a:noFill/>
        <a:ln>
          <a:noFill/>
        </a:ln>
        <a:effectLst/>
      </c:spPr>
    </c:plotArea>
    <c:legend>
      <c:legendPos val="b"/>
      <c:layout>
        <c:manualLayout>
          <c:xMode val="edge"/>
          <c:yMode val="edge"/>
          <c:x val="0.24406298702628199"/>
          <c:y val="0.94184574508745633"/>
          <c:w val="0.51425946271462497"/>
          <c:h val="5.815431271513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315433838809127E-2"/>
          <c:y val="9.9338111903127815E-2"/>
          <c:w val="0.95689205173107816"/>
          <c:h val="0.78366701335723887"/>
        </c:manualLayout>
      </c:layout>
      <c:lineChart>
        <c:grouping val="standard"/>
        <c:varyColors val="0"/>
        <c:ser>
          <c:idx val="1"/>
          <c:order val="0"/>
          <c:tx>
            <c:strRef>
              <c:f>'2. DATA FOR CHARTING'!$E$2</c:f>
              <c:strCache>
                <c:ptCount val="1"/>
                <c:pt idx="0">
                  <c:v>Bored</c:v>
                </c:pt>
              </c:strCache>
            </c:strRef>
          </c:tx>
          <c:spPr>
            <a:ln w="28575" cap="rnd">
              <a:solidFill>
                <a:schemeClr val="accent2"/>
              </a:solidFill>
              <a:round/>
            </a:ln>
            <a:effectLst/>
          </c:spPr>
          <c:marker>
            <c:symbol val="none"/>
          </c:marker>
          <c:val>
            <c:numRef>
              <c:f>'2. DATA FOR CHARTING'!$E$3:$E$92</c:f>
              <c:numCache>
                <c:formatCode>General</c:formatCode>
                <c:ptCount val="90"/>
                <c:pt idx="0">
                  <c:v>0</c:v>
                </c:pt>
                <c:pt idx="1">
                  <c:v>3</c:v>
                </c:pt>
                <c:pt idx="2">
                  <c:v>3</c:v>
                </c:pt>
                <c:pt idx="3">
                  <c:v>2</c:v>
                </c:pt>
                <c:pt idx="4">
                  <c:v>1</c:v>
                </c:pt>
                <c:pt idx="5">
                  <c:v>2</c:v>
                </c:pt>
                <c:pt idx="6">
                  <c:v>3</c:v>
                </c:pt>
                <c:pt idx="7">
                  <c:v>0</c:v>
                </c:pt>
                <c:pt idx="8">
                  <c:v>3</c:v>
                </c:pt>
                <c:pt idx="9">
                  <c:v>0</c:v>
                </c:pt>
                <c:pt idx="10">
                  <c:v>1</c:v>
                </c:pt>
                <c:pt idx="11">
                  <c:v>3</c:v>
                </c:pt>
                <c:pt idx="12">
                  <c:v>0</c:v>
                </c:pt>
                <c:pt idx="13">
                  <c:v>3</c:v>
                </c:pt>
                <c:pt idx="14">
                  <c:v>4</c:v>
                </c:pt>
                <c:pt idx="15">
                  <c:v>2</c:v>
                </c:pt>
                <c:pt idx="16">
                  <c:v>3</c:v>
                </c:pt>
                <c:pt idx="17">
                  <c:v>1</c:v>
                </c:pt>
                <c:pt idx="18">
                  <c:v>1</c:v>
                </c:pt>
                <c:pt idx="19">
                  <c:v>1</c:v>
                </c:pt>
                <c:pt idx="20">
                  <c:v>2</c:v>
                </c:pt>
                <c:pt idx="21">
                  <c:v>2</c:v>
                </c:pt>
                <c:pt idx="22">
                  <c:v>5</c:v>
                </c:pt>
                <c:pt idx="23">
                  <c:v>5</c:v>
                </c:pt>
                <c:pt idx="24">
                  <c:v>2</c:v>
                </c:pt>
                <c:pt idx="25">
                  <c:v>4</c:v>
                </c:pt>
                <c:pt idx="26">
                  <c:v>5</c:v>
                </c:pt>
                <c:pt idx="27">
                  <c:v>1</c:v>
                </c:pt>
                <c:pt idx="28">
                  <c:v>4</c:v>
                </c:pt>
                <c:pt idx="29">
                  <c:v>4</c:v>
                </c:pt>
                <c:pt idx="30">
                  <c:v>1</c:v>
                </c:pt>
                <c:pt idx="31">
                  <c:v>1</c:v>
                </c:pt>
                <c:pt idx="32">
                  <c:v>2</c:v>
                </c:pt>
                <c:pt idx="33">
                  <c:v>2</c:v>
                </c:pt>
                <c:pt idx="34">
                  <c:v>1</c:v>
                </c:pt>
                <c:pt idx="35">
                  <c:v>2</c:v>
                </c:pt>
                <c:pt idx="36">
                  <c:v>5</c:v>
                </c:pt>
                <c:pt idx="37">
                  <c:v>3</c:v>
                </c:pt>
                <c:pt idx="38">
                  <c:v>3</c:v>
                </c:pt>
                <c:pt idx="39">
                  <c:v>1</c:v>
                </c:pt>
                <c:pt idx="40">
                  <c:v>5</c:v>
                </c:pt>
                <c:pt idx="41">
                  <c:v>2</c:v>
                </c:pt>
                <c:pt idx="42">
                  <c:v>2</c:v>
                </c:pt>
                <c:pt idx="43">
                  <c:v>1</c:v>
                </c:pt>
                <c:pt idx="44">
                  <c:v>3</c:v>
                </c:pt>
                <c:pt idx="45">
                  <c:v>4</c:v>
                </c:pt>
                <c:pt idx="46">
                  <c:v>5</c:v>
                </c:pt>
                <c:pt idx="47">
                  <c:v>2</c:v>
                </c:pt>
                <c:pt idx="48">
                  <c:v>4</c:v>
                </c:pt>
                <c:pt idx="49">
                  <c:v>2</c:v>
                </c:pt>
                <c:pt idx="50">
                  <c:v>2</c:v>
                </c:pt>
                <c:pt idx="51">
                  <c:v>3</c:v>
                </c:pt>
                <c:pt idx="52">
                  <c:v>2</c:v>
                </c:pt>
                <c:pt idx="53">
                  <c:v>3</c:v>
                </c:pt>
                <c:pt idx="54">
                  <c:v>5</c:v>
                </c:pt>
                <c:pt idx="55">
                  <c:v>4</c:v>
                </c:pt>
                <c:pt idx="56">
                  <c:v>1</c:v>
                </c:pt>
                <c:pt idx="57">
                  <c:v>2</c:v>
                </c:pt>
                <c:pt idx="58">
                  <c:v>4</c:v>
                </c:pt>
                <c:pt idx="59">
                  <c:v>2</c:v>
                </c:pt>
                <c:pt idx="60">
                  <c:v>1</c:v>
                </c:pt>
                <c:pt idx="61">
                  <c:v>3</c:v>
                </c:pt>
                <c:pt idx="62">
                  <c:v>3</c:v>
                </c:pt>
                <c:pt idx="63">
                  <c:v>3</c:v>
                </c:pt>
                <c:pt idx="64">
                  <c:v>2</c:v>
                </c:pt>
                <c:pt idx="65">
                  <c:v>5</c:v>
                </c:pt>
                <c:pt idx="66">
                  <c:v>4</c:v>
                </c:pt>
                <c:pt idx="67">
                  <c:v>1</c:v>
                </c:pt>
                <c:pt idx="68">
                  <c:v>3</c:v>
                </c:pt>
                <c:pt idx="69">
                  <c:v>4</c:v>
                </c:pt>
                <c:pt idx="70">
                  <c:v>4</c:v>
                </c:pt>
                <c:pt idx="71">
                  <c:v>2</c:v>
                </c:pt>
                <c:pt idx="72">
                  <c:v>5</c:v>
                </c:pt>
                <c:pt idx="73">
                  <c:v>2</c:v>
                </c:pt>
                <c:pt idx="74">
                  <c:v>4</c:v>
                </c:pt>
                <c:pt idx="75">
                  <c:v>2</c:v>
                </c:pt>
                <c:pt idx="76">
                  <c:v>5</c:v>
                </c:pt>
                <c:pt idx="77">
                  <c:v>2</c:v>
                </c:pt>
                <c:pt idx="78">
                  <c:v>6</c:v>
                </c:pt>
                <c:pt idx="79">
                  <c:v>4</c:v>
                </c:pt>
                <c:pt idx="80">
                  <c:v>2</c:v>
                </c:pt>
                <c:pt idx="81">
                  <c:v>6</c:v>
                </c:pt>
                <c:pt idx="82">
                  <c:v>5</c:v>
                </c:pt>
                <c:pt idx="83">
                  <c:v>5</c:v>
                </c:pt>
                <c:pt idx="84">
                  <c:v>4</c:v>
                </c:pt>
                <c:pt idx="85">
                  <c:v>2</c:v>
                </c:pt>
                <c:pt idx="86">
                  <c:v>3</c:v>
                </c:pt>
                <c:pt idx="87">
                  <c:v>6</c:v>
                </c:pt>
                <c:pt idx="88">
                  <c:v>3</c:v>
                </c:pt>
                <c:pt idx="89">
                  <c:v>5</c:v>
                </c:pt>
              </c:numCache>
            </c:numRef>
          </c:val>
          <c:smooth val="0"/>
          <c:extLst>
            <c:ext xmlns:c16="http://schemas.microsoft.com/office/drawing/2014/chart" uri="{C3380CC4-5D6E-409C-BE32-E72D297353CC}">
              <c16:uniqueId val="{00000001-43C0-408D-8BE0-FF8C59C9DB55}"/>
            </c:ext>
          </c:extLst>
        </c:ser>
        <c:ser>
          <c:idx val="3"/>
          <c:order val="1"/>
          <c:tx>
            <c:strRef>
              <c:f>'2. DATA FOR CHARTING'!$G$2</c:f>
              <c:strCache>
                <c:ptCount val="1"/>
                <c:pt idx="0">
                  <c:v>Confused</c:v>
                </c:pt>
              </c:strCache>
            </c:strRef>
          </c:tx>
          <c:spPr>
            <a:ln w="28575" cap="rnd">
              <a:solidFill>
                <a:schemeClr val="accent4"/>
              </a:solidFill>
              <a:round/>
            </a:ln>
            <a:effectLst/>
          </c:spPr>
          <c:marker>
            <c:symbol val="none"/>
          </c:marker>
          <c:val>
            <c:numRef>
              <c:f>'2. DATA FOR CHARTING'!$G$3:$G$92</c:f>
              <c:numCache>
                <c:formatCode>General</c:formatCode>
                <c:ptCount val="90"/>
                <c:pt idx="0">
                  <c:v>0</c:v>
                </c:pt>
                <c:pt idx="1">
                  <c:v>0</c:v>
                </c:pt>
                <c:pt idx="2">
                  <c:v>3</c:v>
                </c:pt>
                <c:pt idx="3">
                  <c:v>0</c:v>
                </c:pt>
                <c:pt idx="4">
                  <c:v>1</c:v>
                </c:pt>
                <c:pt idx="5">
                  <c:v>2</c:v>
                </c:pt>
                <c:pt idx="6">
                  <c:v>3</c:v>
                </c:pt>
                <c:pt idx="7">
                  <c:v>1</c:v>
                </c:pt>
                <c:pt idx="8">
                  <c:v>1</c:v>
                </c:pt>
                <c:pt idx="9">
                  <c:v>0</c:v>
                </c:pt>
                <c:pt idx="10">
                  <c:v>2</c:v>
                </c:pt>
                <c:pt idx="11">
                  <c:v>2</c:v>
                </c:pt>
                <c:pt idx="12">
                  <c:v>1</c:v>
                </c:pt>
                <c:pt idx="13">
                  <c:v>0</c:v>
                </c:pt>
                <c:pt idx="14">
                  <c:v>1</c:v>
                </c:pt>
                <c:pt idx="15">
                  <c:v>0</c:v>
                </c:pt>
                <c:pt idx="16">
                  <c:v>4</c:v>
                </c:pt>
                <c:pt idx="17">
                  <c:v>2</c:v>
                </c:pt>
                <c:pt idx="18">
                  <c:v>2</c:v>
                </c:pt>
                <c:pt idx="19">
                  <c:v>2</c:v>
                </c:pt>
                <c:pt idx="20">
                  <c:v>2</c:v>
                </c:pt>
                <c:pt idx="21">
                  <c:v>1</c:v>
                </c:pt>
                <c:pt idx="22">
                  <c:v>2</c:v>
                </c:pt>
                <c:pt idx="23">
                  <c:v>2</c:v>
                </c:pt>
                <c:pt idx="24">
                  <c:v>2</c:v>
                </c:pt>
                <c:pt idx="25">
                  <c:v>3</c:v>
                </c:pt>
                <c:pt idx="26">
                  <c:v>0</c:v>
                </c:pt>
                <c:pt idx="27">
                  <c:v>1</c:v>
                </c:pt>
                <c:pt idx="28">
                  <c:v>3</c:v>
                </c:pt>
                <c:pt idx="29">
                  <c:v>0</c:v>
                </c:pt>
                <c:pt idx="30">
                  <c:v>6</c:v>
                </c:pt>
                <c:pt idx="31">
                  <c:v>7</c:v>
                </c:pt>
                <c:pt idx="32">
                  <c:v>2</c:v>
                </c:pt>
                <c:pt idx="33">
                  <c:v>2</c:v>
                </c:pt>
                <c:pt idx="34">
                  <c:v>3</c:v>
                </c:pt>
                <c:pt idx="35">
                  <c:v>1</c:v>
                </c:pt>
                <c:pt idx="36">
                  <c:v>0</c:v>
                </c:pt>
                <c:pt idx="37">
                  <c:v>1</c:v>
                </c:pt>
                <c:pt idx="38">
                  <c:v>3</c:v>
                </c:pt>
                <c:pt idx="39">
                  <c:v>3</c:v>
                </c:pt>
                <c:pt idx="40">
                  <c:v>5</c:v>
                </c:pt>
                <c:pt idx="41">
                  <c:v>2</c:v>
                </c:pt>
                <c:pt idx="42">
                  <c:v>2</c:v>
                </c:pt>
                <c:pt idx="43">
                  <c:v>3</c:v>
                </c:pt>
                <c:pt idx="44">
                  <c:v>2</c:v>
                </c:pt>
                <c:pt idx="45">
                  <c:v>3</c:v>
                </c:pt>
                <c:pt idx="46">
                  <c:v>1</c:v>
                </c:pt>
                <c:pt idx="47">
                  <c:v>3</c:v>
                </c:pt>
                <c:pt idx="48">
                  <c:v>0</c:v>
                </c:pt>
                <c:pt idx="49">
                  <c:v>2</c:v>
                </c:pt>
                <c:pt idx="50">
                  <c:v>1</c:v>
                </c:pt>
                <c:pt idx="51">
                  <c:v>0</c:v>
                </c:pt>
                <c:pt idx="52">
                  <c:v>1</c:v>
                </c:pt>
                <c:pt idx="53">
                  <c:v>1</c:v>
                </c:pt>
                <c:pt idx="54">
                  <c:v>1</c:v>
                </c:pt>
                <c:pt idx="55">
                  <c:v>1</c:v>
                </c:pt>
                <c:pt idx="56">
                  <c:v>1</c:v>
                </c:pt>
                <c:pt idx="57">
                  <c:v>2</c:v>
                </c:pt>
                <c:pt idx="58">
                  <c:v>1</c:v>
                </c:pt>
                <c:pt idx="59">
                  <c:v>1</c:v>
                </c:pt>
                <c:pt idx="60">
                  <c:v>2</c:v>
                </c:pt>
                <c:pt idx="61">
                  <c:v>1</c:v>
                </c:pt>
                <c:pt idx="62">
                  <c:v>0</c:v>
                </c:pt>
                <c:pt idx="63">
                  <c:v>3</c:v>
                </c:pt>
                <c:pt idx="64">
                  <c:v>1</c:v>
                </c:pt>
                <c:pt idx="65">
                  <c:v>3</c:v>
                </c:pt>
                <c:pt idx="66">
                  <c:v>3</c:v>
                </c:pt>
                <c:pt idx="67">
                  <c:v>1</c:v>
                </c:pt>
                <c:pt idx="68">
                  <c:v>0</c:v>
                </c:pt>
                <c:pt idx="69">
                  <c:v>1</c:v>
                </c:pt>
                <c:pt idx="70">
                  <c:v>1</c:v>
                </c:pt>
                <c:pt idx="71">
                  <c:v>1</c:v>
                </c:pt>
                <c:pt idx="72">
                  <c:v>1</c:v>
                </c:pt>
                <c:pt idx="73">
                  <c:v>0</c:v>
                </c:pt>
                <c:pt idx="74">
                  <c:v>1</c:v>
                </c:pt>
                <c:pt idx="75">
                  <c:v>2</c:v>
                </c:pt>
                <c:pt idx="76">
                  <c:v>1</c:v>
                </c:pt>
                <c:pt idx="77">
                  <c:v>1</c:v>
                </c:pt>
                <c:pt idx="78">
                  <c:v>0</c:v>
                </c:pt>
                <c:pt idx="79">
                  <c:v>2</c:v>
                </c:pt>
                <c:pt idx="80">
                  <c:v>1</c:v>
                </c:pt>
                <c:pt idx="81">
                  <c:v>0</c:v>
                </c:pt>
                <c:pt idx="82">
                  <c:v>2</c:v>
                </c:pt>
                <c:pt idx="83">
                  <c:v>2</c:v>
                </c:pt>
                <c:pt idx="84">
                  <c:v>2</c:v>
                </c:pt>
                <c:pt idx="85">
                  <c:v>2</c:v>
                </c:pt>
                <c:pt idx="86">
                  <c:v>1</c:v>
                </c:pt>
                <c:pt idx="87">
                  <c:v>1</c:v>
                </c:pt>
                <c:pt idx="88">
                  <c:v>1</c:v>
                </c:pt>
                <c:pt idx="89">
                  <c:v>1</c:v>
                </c:pt>
              </c:numCache>
            </c:numRef>
          </c:val>
          <c:smooth val="0"/>
          <c:extLst>
            <c:ext xmlns:c16="http://schemas.microsoft.com/office/drawing/2014/chart" uri="{C3380CC4-5D6E-409C-BE32-E72D297353CC}">
              <c16:uniqueId val="{00000003-43C0-408D-8BE0-FF8C59C9DB55}"/>
            </c:ext>
          </c:extLst>
        </c:ser>
        <c:ser>
          <c:idx val="5"/>
          <c:order val="2"/>
          <c:tx>
            <c:strRef>
              <c:f>'2. DATA FOR CHARTING'!$I$2</c:f>
              <c:strCache>
                <c:ptCount val="1"/>
                <c:pt idx="0">
                  <c:v>Annoyed</c:v>
                </c:pt>
              </c:strCache>
            </c:strRef>
          </c:tx>
          <c:spPr>
            <a:ln w="28575" cap="rnd">
              <a:solidFill>
                <a:schemeClr val="accent6"/>
              </a:solidFill>
              <a:round/>
            </a:ln>
            <a:effectLst/>
          </c:spPr>
          <c:marker>
            <c:symbol val="none"/>
          </c:marker>
          <c:val>
            <c:numRef>
              <c:f>'2. DATA FOR CHARTING'!$I$3:$I$92</c:f>
              <c:numCache>
                <c:formatCode>General</c:formatCode>
                <c:ptCount val="90"/>
                <c:pt idx="0">
                  <c:v>0</c:v>
                </c:pt>
                <c:pt idx="1">
                  <c:v>0</c:v>
                </c:pt>
                <c:pt idx="2">
                  <c:v>0</c:v>
                </c:pt>
                <c:pt idx="3">
                  <c:v>1</c:v>
                </c:pt>
                <c:pt idx="4">
                  <c:v>1</c:v>
                </c:pt>
                <c:pt idx="5">
                  <c:v>0</c:v>
                </c:pt>
                <c:pt idx="6">
                  <c:v>1</c:v>
                </c:pt>
                <c:pt idx="7">
                  <c:v>0</c:v>
                </c:pt>
                <c:pt idx="8">
                  <c:v>2</c:v>
                </c:pt>
                <c:pt idx="9">
                  <c:v>1</c:v>
                </c:pt>
                <c:pt idx="10">
                  <c:v>0</c:v>
                </c:pt>
                <c:pt idx="11">
                  <c:v>0</c:v>
                </c:pt>
                <c:pt idx="12">
                  <c:v>2</c:v>
                </c:pt>
                <c:pt idx="13">
                  <c:v>2</c:v>
                </c:pt>
                <c:pt idx="14">
                  <c:v>1</c:v>
                </c:pt>
                <c:pt idx="15">
                  <c:v>0</c:v>
                </c:pt>
                <c:pt idx="16">
                  <c:v>1</c:v>
                </c:pt>
                <c:pt idx="17">
                  <c:v>0</c:v>
                </c:pt>
                <c:pt idx="18">
                  <c:v>0</c:v>
                </c:pt>
                <c:pt idx="19">
                  <c:v>1</c:v>
                </c:pt>
                <c:pt idx="20">
                  <c:v>2</c:v>
                </c:pt>
                <c:pt idx="21">
                  <c:v>0</c:v>
                </c:pt>
                <c:pt idx="22">
                  <c:v>1</c:v>
                </c:pt>
                <c:pt idx="23">
                  <c:v>2</c:v>
                </c:pt>
                <c:pt idx="24">
                  <c:v>0</c:v>
                </c:pt>
                <c:pt idx="25">
                  <c:v>1</c:v>
                </c:pt>
                <c:pt idx="26">
                  <c:v>0</c:v>
                </c:pt>
                <c:pt idx="27">
                  <c:v>1</c:v>
                </c:pt>
                <c:pt idx="28">
                  <c:v>3</c:v>
                </c:pt>
                <c:pt idx="29">
                  <c:v>3</c:v>
                </c:pt>
                <c:pt idx="30">
                  <c:v>4</c:v>
                </c:pt>
                <c:pt idx="31">
                  <c:v>2</c:v>
                </c:pt>
                <c:pt idx="32">
                  <c:v>2</c:v>
                </c:pt>
                <c:pt idx="33">
                  <c:v>2</c:v>
                </c:pt>
                <c:pt idx="34">
                  <c:v>1</c:v>
                </c:pt>
                <c:pt idx="35">
                  <c:v>2</c:v>
                </c:pt>
                <c:pt idx="36">
                  <c:v>0</c:v>
                </c:pt>
                <c:pt idx="37">
                  <c:v>2</c:v>
                </c:pt>
                <c:pt idx="38">
                  <c:v>2</c:v>
                </c:pt>
                <c:pt idx="39">
                  <c:v>2</c:v>
                </c:pt>
                <c:pt idx="40">
                  <c:v>3</c:v>
                </c:pt>
                <c:pt idx="41">
                  <c:v>0</c:v>
                </c:pt>
                <c:pt idx="42">
                  <c:v>3</c:v>
                </c:pt>
                <c:pt idx="43">
                  <c:v>2</c:v>
                </c:pt>
                <c:pt idx="44">
                  <c:v>2</c:v>
                </c:pt>
                <c:pt idx="45">
                  <c:v>3</c:v>
                </c:pt>
                <c:pt idx="46">
                  <c:v>5</c:v>
                </c:pt>
                <c:pt idx="47">
                  <c:v>3</c:v>
                </c:pt>
                <c:pt idx="48">
                  <c:v>4</c:v>
                </c:pt>
                <c:pt idx="49">
                  <c:v>1</c:v>
                </c:pt>
                <c:pt idx="50">
                  <c:v>4</c:v>
                </c:pt>
                <c:pt idx="51">
                  <c:v>2</c:v>
                </c:pt>
                <c:pt idx="52">
                  <c:v>9</c:v>
                </c:pt>
                <c:pt idx="53">
                  <c:v>5</c:v>
                </c:pt>
                <c:pt idx="54">
                  <c:v>6</c:v>
                </c:pt>
                <c:pt idx="55">
                  <c:v>6</c:v>
                </c:pt>
                <c:pt idx="56">
                  <c:v>3</c:v>
                </c:pt>
                <c:pt idx="57">
                  <c:v>0</c:v>
                </c:pt>
                <c:pt idx="58">
                  <c:v>8</c:v>
                </c:pt>
                <c:pt idx="59">
                  <c:v>4</c:v>
                </c:pt>
                <c:pt idx="60">
                  <c:v>1</c:v>
                </c:pt>
                <c:pt idx="61">
                  <c:v>2</c:v>
                </c:pt>
                <c:pt idx="62">
                  <c:v>2</c:v>
                </c:pt>
                <c:pt idx="63">
                  <c:v>2</c:v>
                </c:pt>
                <c:pt idx="64">
                  <c:v>0</c:v>
                </c:pt>
                <c:pt idx="65">
                  <c:v>1</c:v>
                </c:pt>
                <c:pt idx="66">
                  <c:v>0</c:v>
                </c:pt>
                <c:pt idx="67">
                  <c:v>4</c:v>
                </c:pt>
                <c:pt idx="68">
                  <c:v>2</c:v>
                </c:pt>
                <c:pt idx="69">
                  <c:v>1</c:v>
                </c:pt>
                <c:pt idx="70">
                  <c:v>2</c:v>
                </c:pt>
                <c:pt idx="71">
                  <c:v>2</c:v>
                </c:pt>
                <c:pt idx="72">
                  <c:v>1</c:v>
                </c:pt>
                <c:pt idx="73">
                  <c:v>1</c:v>
                </c:pt>
                <c:pt idx="74">
                  <c:v>3</c:v>
                </c:pt>
                <c:pt idx="75">
                  <c:v>2</c:v>
                </c:pt>
                <c:pt idx="76">
                  <c:v>1</c:v>
                </c:pt>
                <c:pt idx="77">
                  <c:v>2</c:v>
                </c:pt>
                <c:pt idx="78">
                  <c:v>2</c:v>
                </c:pt>
                <c:pt idx="79">
                  <c:v>4</c:v>
                </c:pt>
                <c:pt idx="80">
                  <c:v>1</c:v>
                </c:pt>
                <c:pt idx="81">
                  <c:v>0</c:v>
                </c:pt>
                <c:pt idx="82">
                  <c:v>1</c:v>
                </c:pt>
                <c:pt idx="83">
                  <c:v>1</c:v>
                </c:pt>
                <c:pt idx="84">
                  <c:v>2</c:v>
                </c:pt>
                <c:pt idx="85">
                  <c:v>2</c:v>
                </c:pt>
                <c:pt idx="86">
                  <c:v>1</c:v>
                </c:pt>
                <c:pt idx="87">
                  <c:v>1</c:v>
                </c:pt>
                <c:pt idx="88">
                  <c:v>2</c:v>
                </c:pt>
                <c:pt idx="89">
                  <c:v>3</c:v>
                </c:pt>
              </c:numCache>
            </c:numRef>
          </c:val>
          <c:smooth val="0"/>
          <c:extLst>
            <c:ext xmlns:c16="http://schemas.microsoft.com/office/drawing/2014/chart" uri="{C3380CC4-5D6E-409C-BE32-E72D297353CC}">
              <c16:uniqueId val="{00000005-43C0-408D-8BE0-FF8C59C9DB55}"/>
            </c:ext>
          </c:extLst>
        </c:ser>
        <c:dLbls>
          <c:showLegendKey val="0"/>
          <c:showVal val="0"/>
          <c:showCatName val="0"/>
          <c:showSerName val="0"/>
          <c:showPercent val="0"/>
          <c:showBubbleSize val="0"/>
        </c:dLbls>
        <c:smooth val="0"/>
        <c:axId val="230679023"/>
        <c:axId val="190802607"/>
      </c:lineChart>
      <c:catAx>
        <c:axId val="23067902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802607"/>
        <c:crosses val="autoZero"/>
        <c:auto val="1"/>
        <c:lblAlgn val="ctr"/>
        <c:lblOffset val="100"/>
        <c:noMultiLvlLbl val="0"/>
      </c:catAx>
      <c:valAx>
        <c:axId val="190802607"/>
        <c:scaling>
          <c:orientation val="minMax"/>
          <c:max val="25"/>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679023"/>
        <c:crosses val="autoZero"/>
        <c:crossBetween val="between"/>
      </c:valAx>
      <c:spPr>
        <a:noFill/>
        <a:ln>
          <a:noFill/>
        </a:ln>
        <a:effectLst/>
      </c:spPr>
    </c:plotArea>
    <c:legend>
      <c:legendPos val="b"/>
      <c:layout>
        <c:manualLayout>
          <c:xMode val="edge"/>
          <c:yMode val="edge"/>
          <c:x val="0.24287022168342204"/>
          <c:y val="0.9418456872848685"/>
          <c:w val="0.51425946271462497"/>
          <c:h val="5.815431271513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36097583997912E-2"/>
          <c:y val="9.3128520541806079E-2"/>
          <c:w val="0.95798098295442258"/>
          <c:h val="0.66922553875396962"/>
        </c:manualLayout>
      </c:layout>
      <c:barChart>
        <c:barDir val="col"/>
        <c:grouping val="clustered"/>
        <c:varyColors val="0"/>
        <c:ser>
          <c:idx val="1"/>
          <c:order val="0"/>
          <c:tx>
            <c:strRef>
              <c:f>Sheet1!$B$1</c:f>
              <c:strCache>
                <c:ptCount val="1"/>
                <c:pt idx="0">
                  <c:v>You Can't Stop Us</c:v>
                </c:pt>
              </c:strCache>
            </c:strRef>
          </c:tx>
          <c:spPr>
            <a:solidFill>
              <a:srgbClr val="91D2E5"/>
            </a:solidFill>
            <a:ln>
              <a:noFill/>
            </a:ln>
          </c:spPr>
          <c:invertIfNegative val="0"/>
          <c:dLbls>
            <c:numFmt formatCode="#,##0.0" sourceLinked="0"/>
            <c:spPr>
              <a:noFill/>
              <a:ln>
                <a:noFill/>
              </a:ln>
              <a:effectLst/>
            </c:spPr>
            <c:txPr>
              <a:bodyPr/>
              <a:lstStyle/>
              <a:p>
                <a:pPr>
                  <a:defRPr sz="105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Relevance</c:v>
                </c:pt>
                <c:pt idx="1">
                  <c:v>Persuasion</c:v>
                </c:pt>
                <c:pt idx="2">
                  <c:v>Affinity</c:v>
                </c:pt>
                <c:pt idx="3">
                  <c:v>Empathy</c:v>
                </c:pt>
                <c:pt idx="4">
                  <c:v>User Identification</c:v>
                </c:pt>
                <c:pt idx="5">
                  <c:v>News</c:v>
                </c:pt>
                <c:pt idx="6">
                  <c:v>Differentiation</c:v>
                </c:pt>
                <c:pt idx="7">
                  <c:v>Credibility</c:v>
                </c:pt>
              </c:strCache>
            </c:strRef>
          </c:cat>
          <c:val>
            <c:numRef>
              <c:f>Sheet1!$B$2:$B$9</c:f>
              <c:numCache>
                <c:formatCode>General</c:formatCode>
                <c:ptCount val="8"/>
                <c:pt idx="0">
                  <c:v>6.5</c:v>
                </c:pt>
                <c:pt idx="1">
                  <c:v>6.5</c:v>
                </c:pt>
                <c:pt idx="2">
                  <c:v>6.9</c:v>
                </c:pt>
                <c:pt idx="3">
                  <c:v>7.9</c:v>
                </c:pt>
                <c:pt idx="4">
                  <c:v>6.7</c:v>
                </c:pt>
                <c:pt idx="5">
                  <c:v>6.7</c:v>
                </c:pt>
                <c:pt idx="6">
                  <c:v>8.3000000000000007</c:v>
                </c:pt>
                <c:pt idx="7">
                  <c:v>7.4</c:v>
                </c:pt>
              </c:numCache>
            </c:numRef>
          </c:val>
          <c:extLst>
            <c:ext xmlns:c16="http://schemas.microsoft.com/office/drawing/2014/chart" uri="{C3380CC4-5D6E-409C-BE32-E72D297353CC}">
              <c16:uniqueId val="{00000000-C447-48EC-8645-D1A856567487}"/>
            </c:ext>
          </c:extLst>
        </c:ser>
        <c:dLbls>
          <c:showLegendKey val="0"/>
          <c:showVal val="0"/>
          <c:showCatName val="0"/>
          <c:showSerName val="0"/>
          <c:showPercent val="0"/>
          <c:showBubbleSize val="0"/>
        </c:dLbls>
        <c:gapWidth val="35"/>
        <c:axId val="1022032240"/>
        <c:axId val="1022034416"/>
      </c:barChart>
      <c:catAx>
        <c:axId val="1022032240"/>
        <c:scaling>
          <c:orientation val="minMax"/>
        </c:scaling>
        <c:delete val="0"/>
        <c:axPos val="b"/>
        <c:numFmt formatCode="General" sourceLinked="0"/>
        <c:majorTickMark val="out"/>
        <c:minorTickMark val="none"/>
        <c:tickLblPos val="nextTo"/>
        <c:txPr>
          <a:bodyPr rot="0"/>
          <a:lstStyle/>
          <a:p>
            <a:pPr>
              <a:defRPr lang="en-US" sz="800" b="1" i="0" baseline="0">
                <a:solidFill>
                  <a:schemeClr val="tx1">
                    <a:lumMod val="65000"/>
                    <a:lumOff val="35000"/>
                  </a:schemeClr>
                </a:solidFill>
                <a:latin typeface="+mn-lt"/>
              </a:defRPr>
            </a:pPr>
            <a:endParaRPr lang="en-US"/>
          </a:p>
        </c:txPr>
        <c:crossAx val="1022034416"/>
        <c:crosses val="autoZero"/>
        <c:auto val="1"/>
        <c:lblAlgn val="ctr"/>
        <c:lblOffset val="100"/>
        <c:tickLblSkip val="1"/>
        <c:noMultiLvlLbl val="0"/>
      </c:catAx>
      <c:valAx>
        <c:axId val="1022034416"/>
        <c:scaling>
          <c:orientation val="minMax"/>
          <c:max val="9"/>
        </c:scaling>
        <c:delete val="1"/>
        <c:axPos val="l"/>
        <c:majorGridlines>
          <c:spPr>
            <a:ln>
              <a:noFill/>
            </a:ln>
          </c:spPr>
        </c:majorGridlines>
        <c:numFmt formatCode="0" sourceLinked="0"/>
        <c:majorTickMark val="out"/>
        <c:minorTickMark val="none"/>
        <c:tickLblPos val="nextTo"/>
        <c:crossAx val="1022032240"/>
        <c:crossesAt val="1"/>
        <c:crossBetween val="between"/>
        <c:majorUnit val="1"/>
      </c:valAx>
      <c:spPr>
        <a:ln>
          <a:noFill/>
        </a:ln>
      </c:spPr>
    </c:plotArea>
    <c:plotVisOnly val="1"/>
    <c:dispBlanksAs val="gap"/>
    <c:showDLblsOverMax val="0"/>
  </c:chart>
  <c:spPr>
    <a:ln w="15875">
      <a:noFill/>
    </a:ln>
  </c:spPr>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07484871044634E-2"/>
          <c:y val="6.8088144941363365E-2"/>
          <c:w val="0.90454886134332646"/>
          <c:h val="0.75662553405171351"/>
        </c:manualLayout>
      </c:layout>
      <c:barChart>
        <c:barDir val="col"/>
        <c:grouping val="clustered"/>
        <c:varyColors val="0"/>
        <c:ser>
          <c:idx val="1"/>
          <c:order val="0"/>
          <c:tx>
            <c:strRef>
              <c:f>Sheet1!$A$2</c:f>
              <c:strCache>
                <c:ptCount val="1"/>
                <c:pt idx="0">
                  <c:v>BONDING</c:v>
                </c:pt>
              </c:strCache>
            </c:strRef>
          </c:tx>
          <c:invertIfNegative val="0"/>
          <c:dPt>
            <c:idx val="0"/>
            <c:invertIfNegative val="0"/>
            <c:bubble3D val="0"/>
            <c:spPr>
              <a:solidFill>
                <a:srgbClr val="91D2E5"/>
              </a:solidFill>
            </c:spPr>
            <c:extLst>
              <c:ext xmlns:c16="http://schemas.microsoft.com/office/drawing/2014/chart" uri="{C3380CC4-5D6E-409C-BE32-E72D297353CC}">
                <c16:uniqueId val="{00000001-1EEF-4280-AFCB-3E95A55F0E5B}"/>
              </c:ext>
            </c:extLst>
          </c:dPt>
          <c:dPt>
            <c:idx val="3"/>
            <c:invertIfNegative val="0"/>
            <c:bubble3D val="0"/>
            <c:extLst>
              <c:ext xmlns:c16="http://schemas.microsoft.com/office/drawing/2014/chart" uri="{C3380CC4-5D6E-409C-BE32-E72D297353CC}">
                <c16:uniqueId val="{00000004-1EEF-4280-AFCB-3E95A55F0E5B}"/>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EF-4280-AFCB-3E95A55F0E5B}"/>
                </c:ext>
              </c:extLst>
            </c:dLbl>
            <c:numFmt formatCode="#,##0.0" sourceLinked="0"/>
            <c:spPr>
              <a:noFill/>
              <a:ln>
                <a:noFill/>
              </a:ln>
              <a:effectLst/>
            </c:spPr>
            <c:txPr>
              <a:bodyPr wrap="square" lIns="38100" tIns="19050" rIns="38100" bIns="19050" anchor="ctr">
                <a:spAutoFit/>
              </a:bodyPr>
              <a:lstStyle/>
              <a:p>
                <a:pPr>
                  <a:defRPr sz="1200" b="1">
                    <a:solidFill>
                      <a:schemeClr val="bg1"/>
                    </a:solidFill>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c:f>
              <c:strCache>
                <c:ptCount val="1"/>
                <c:pt idx="0">
                  <c:v>Nike</c:v>
                </c:pt>
              </c:strCache>
            </c:strRef>
          </c:cat>
          <c:val>
            <c:numRef>
              <c:f>Sheet1!$B$2</c:f>
              <c:numCache>
                <c:formatCode>General</c:formatCode>
                <c:ptCount val="1"/>
                <c:pt idx="0">
                  <c:v>7.1</c:v>
                </c:pt>
              </c:numCache>
            </c:numRef>
          </c:val>
          <c:extLst>
            <c:ext xmlns:c16="http://schemas.microsoft.com/office/drawing/2014/chart" uri="{C3380CC4-5D6E-409C-BE32-E72D297353CC}">
              <c16:uniqueId val="{00000005-1EEF-4280-AFCB-3E95A55F0E5B}"/>
            </c:ext>
          </c:extLst>
        </c:ser>
        <c:dLbls>
          <c:showLegendKey val="0"/>
          <c:showVal val="0"/>
          <c:showCatName val="0"/>
          <c:showSerName val="0"/>
          <c:showPercent val="0"/>
          <c:showBubbleSize val="0"/>
        </c:dLbls>
        <c:gapWidth val="55"/>
        <c:axId val="1022031696"/>
        <c:axId val="1022041488"/>
      </c:barChart>
      <c:catAx>
        <c:axId val="1022031696"/>
        <c:scaling>
          <c:orientation val="minMax"/>
        </c:scaling>
        <c:delete val="1"/>
        <c:axPos val="b"/>
        <c:numFmt formatCode="General" sourceLinked="0"/>
        <c:majorTickMark val="out"/>
        <c:minorTickMark val="none"/>
        <c:tickLblPos val="nextTo"/>
        <c:crossAx val="1022041488"/>
        <c:crosses val="autoZero"/>
        <c:auto val="1"/>
        <c:lblAlgn val="ctr"/>
        <c:lblOffset val="100"/>
        <c:noMultiLvlLbl val="0"/>
      </c:catAx>
      <c:valAx>
        <c:axId val="1022041488"/>
        <c:scaling>
          <c:orientation val="minMax"/>
          <c:max val="10"/>
        </c:scaling>
        <c:delete val="1"/>
        <c:axPos val="l"/>
        <c:majorGridlines>
          <c:spPr>
            <a:ln>
              <a:noFill/>
            </a:ln>
          </c:spPr>
        </c:majorGridlines>
        <c:numFmt formatCode="0" sourceLinked="0"/>
        <c:majorTickMark val="out"/>
        <c:minorTickMark val="none"/>
        <c:tickLblPos val="nextTo"/>
        <c:crossAx val="102203169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EC82-C0A3-4EE4-8A23-5C08F19CFBC5}" type="datetimeFigureOut">
              <a:rPr lang="en-AU" smtClean="0"/>
              <a:t>12/08/2020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6E900-22DA-4C92-A7D0-AF44B03B1E2A}" type="slidenum">
              <a:rPr lang="en-AU" smtClean="0"/>
              <a:t>‹#›</a:t>
            </a:fld>
            <a:endParaRPr lang="en-AU"/>
          </a:p>
        </p:txBody>
      </p:sp>
    </p:spTree>
    <p:extLst>
      <p:ext uri="{BB962C8B-B14F-4D97-AF65-F5344CB8AC3E}">
        <p14:creationId xmlns:p14="http://schemas.microsoft.com/office/powerpoint/2010/main" val="378990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4BE59-9098-4426-B080-02CDFB9291C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631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F18FD3-3B7F-4670-ACA3-0A1426C8D1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4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034" rtl="0" eaLnBrk="0" fontAlgn="base" latinLnBrk="0" hangingPunct="0">
              <a:lnSpc>
                <a:spcPct val="100000"/>
              </a:lnSpc>
              <a:spcBef>
                <a:spcPct val="0"/>
              </a:spcBef>
              <a:spcAft>
                <a:spcPct val="0"/>
              </a:spcAft>
              <a:buClrTx/>
              <a:buSzTx/>
              <a:buFontTx/>
              <a:buNone/>
              <a:tabLst/>
              <a:defRPr/>
            </a:pPr>
            <a:fld id="{F8C5F05C-3862-498C-9EC4-7239A103AA20}" type="slidenum">
              <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2" charset="-128"/>
                <a:cs typeface="+mn-cs"/>
              </a:rPr>
              <a:pPr marL="0" marR="0" lvl="0" indent="0" algn="r" defTabSz="914034"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2" charset="-128"/>
              <a:cs typeface="+mn-cs"/>
            </a:endParaRPr>
          </a:p>
        </p:txBody>
      </p:sp>
    </p:spTree>
    <p:extLst>
      <p:ext uri="{BB962C8B-B14F-4D97-AF65-F5344CB8AC3E}">
        <p14:creationId xmlns:p14="http://schemas.microsoft.com/office/powerpoint/2010/main" val="170382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F18FD3-3B7F-4670-ACA3-0A1426C8D1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9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048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0863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687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C5F05C-3862-498C-9EC4-7239A103AA2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66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46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DD11-3060-4F9B-A2F3-C46968662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91F7CF8-738B-40AA-8D9C-D6A1836891E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C10D987-AD90-40C2-BB85-364FA69F44AC}"/>
              </a:ext>
            </a:extLst>
          </p:cNvPr>
          <p:cNvSpPr>
            <a:spLocks noGrp="1"/>
          </p:cNvSpPr>
          <p:nvPr>
            <p:ph type="dt" sz="half" idx="10"/>
          </p:nvPr>
        </p:nvSpPr>
        <p:spPr>
          <a:xfrm>
            <a:off x="838200" y="6356352"/>
            <a:ext cx="2743200" cy="365125"/>
          </a:xfrm>
          <a:prstGeom prst="rect">
            <a:avLst/>
          </a:prstGeom>
        </p:spPr>
        <p:txBody>
          <a:bodyPr/>
          <a:lstStyle/>
          <a:p>
            <a:fld id="{D70675C9-4A8F-47C7-B5CB-92CB75F6B2CB}" type="datetime1">
              <a:rPr lang="en-AU" smtClean="0"/>
              <a:t>12/08/2020</a:t>
            </a:fld>
            <a:endParaRPr lang="en-AU"/>
          </a:p>
        </p:txBody>
      </p:sp>
      <p:sp>
        <p:nvSpPr>
          <p:cNvPr id="5" name="Footer Placeholder 4">
            <a:extLst>
              <a:ext uri="{FF2B5EF4-FFF2-40B4-BE49-F238E27FC236}">
                <a16:creationId xmlns:a16="http://schemas.microsoft.com/office/drawing/2014/main" id="{DF9A6CC6-7392-4895-9210-BCB15CFF953E}"/>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AFC74263-BE1C-4ECA-9953-5DC41004D06C}"/>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7573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6">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46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593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920FD3A-A005-430E-A4F1-B9D673B2D897}"/>
              </a:ext>
            </a:extLst>
          </p:cNvPr>
          <p:cNvSpPr>
            <a:spLocks noGrp="1"/>
          </p:cNvSpPr>
          <p:nvPr>
            <p:ph type="body" sz="quarter" idx="11"/>
          </p:nvPr>
        </p:nvSpPr>
        <p:spPr>
          <a:xfrm>
            <a:off x="149523" y="69010"/>
            <a:ext cx="11771544" cy="660400"/>
          </a:xfrm>
          <a:prstGeom prst="rect">
            <a:avLst/>
          </a:prstGeom>
        </p:spPr>
        <p:txBody>
          <a:bodyPr/>
          <a:lstStyle>
            <a:lvl1pPr marL="0" indent="0">
              <a:buNone/>
              <a:defRPr sz="3200">
                <a:solidFill>
                  <a:srgbClr val="595959"/>
                </a:solidFill>
                <a:latin typeface="Impact" panose="020B0806030902050204" pitchFamily="34" charset="0"/>
              </a:defRPr>
            </a:lvl1pPr>
          </a:lstStyle>
          <a:p>
            <a:pPr lvl="0"/>
            <a:r>
              <a:rPr lang="en-US" dirty="0"/>
              <a:t>Edit Master text styles</a:t>
            </a:r>
          </a:p>
        </p:txBody>
      </p:sp>
      <p:sp>
        <p:nvSpPr>
          <p:cNvPr id="7" name="Text Placeholder 5">
            <a:extLst>
              <a:ext uri="{FF2B5EF4-FFF2-40B4-BE49-F238E27FC236}">
                <a16:creationId xmlns:a16="http://schemas.microsoft.com/office/drawing/2014/main" id="{91A77F0A-7BF0-4A3E-A256-D69C8DC22734}"/>
              </a:ext>
            </a:extLst>
          </p:cNvPr>
          <p:cNvSpPr>
            <a:spLocks noGrp="1"/>
          </p:cNvSpPr>
          <p:nvPr>
            <p:ph type="body" sz="quarter" idx="12"/>
          </p:nvPr>
        </p:nvSpPr>
        <p:spPr>
          <a:xfrm>
            <a:off x="149523" y="568537"/>
            <a:ext cx="11771544" cy="1006264"/>
          </a:xfrm>
          <a:prstGeom prst="rect">
            <a:avLst/>
          </a:prstGeom>
        </p:spPr>
        <p:txBody>
          <a:bodyPr/>
          <a:lstStyle>
            <a:lvl1pPr marL="0" indent="0">
              <a:buNone/>
              <a:defRPr sz="16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97373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D09D-15F7-4AC2-BB84-9EFE53E1D47C}"/>
              </a:ext>
            </a:extLst>
          </p:cNvPr>
          <p:cNvSpPr>
            <a:spLocks noGrp="1"/>
          </p:cNvSpPr>
          <p:nvPr>
            <p:ph type="title"/>
          </p:nvPr>
        </p:nvSpPr>
        <p:spPr>
          <a:xfrm>
            <a:off x="255505" y="248266"/>
            <a:ext cx="10514816" cy="1325440"/>
          </a:xfrm>
          <a:prstGeom prst="rect">
            <a:avLst/>
          </a:prstGeom>
        </p:spPr>
        <p:txBody>
          <a:bodyPr/>
          <a:lstStyle/>
          <a:p>
            <a:r>
              <a:rPr lang="en-US" dirty="0"/>
              <a:t>Click to edit Master title style</a:t>
            </a:r>
            <a:endParaRPr lang="en-AU" dirty="0"/>
          </a:p>
        </p:txBody>
      </p:sp>
    </p:spTree>
    <p:extLst>
      <p:ext uri="{BB962C8B-B14F-4D97-AF65-F5344CB8AC3E}">
        <p14:creationId xmlns:p14="http://schemas.microsoft.com/office/powerpoint/2010/main" val="349522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40">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055181"/>
      </p:ext>
    </p:extLst>
  </p:cSld>
  <p:clrMapOvr>
    <a:masterClrMapping/>
  </p:clrMapOvr>
  <p:transition spd="slow" advClick="0" advTm="1000">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FC4E0C-B29F-49CB-8FCA-E6482FED096C}"/>
              </a:ext>
            </a:extLst>
          </p:cNvPr>
          <p:cNvSpPr>
            <a:spLocks noGrp="1"/>
          </p:cNvSpPr>
          <p:nvPr>
            <p:ph type="ctrTitle"/>
          </p:nvPr>
        </p:nvSpPr>
        <p:spPr>
          <a:xfrm>
            <a:off x="330198" y="663813"/>
            <a:ext cx="10328005" cy="991950"/>
          </a:xfrm>
          <a:prstGeom prst="rect">
            <a:avLst/>
          </a:prstGeom>
        </p:spPr>
        <p:txBody>
          <a:bodyPr anchor="b"/>
          <a:lstStyle>
            <a:lvl1pPr algn="l">
              <a:defRPr sz="5400">
                <a:solidFill>
                  <a:schemeClr val="bg1"/>
                </a:solidFill>
                <a:latin typeface="Impact" panose="020B0806030902050204" pitchFamily="34" charset="0"/>
              </a:defRPr>
            </a:lvl1pPr>
          </a:lstStyle>
          <a:p>
            <a:r>
              <a:rPr lang="en-US" dirty="0"/>
              <a:t>Click to edit Master title</a:t>
            </a:r>
            <a:endParaRPr lang="en-AU" dirty="0"/>
          </a:p>
        </p:txBody>
      </p:sp>
      <p:sp>
        <p:nvSpPr>
          <p:cNvPr id="4" name="Rectangle 3">
            <a:extLst>
              <a:ext uri="{FF2B5EF4-FFF2-40B4-BE49-F238E27FC236}">
                <a16:creationId xmlns:a16="http://schemas.microsoft.com/office/drawing/2014/main" id="{B6416D7D-81CD-41AD-9FC1-62B1857F51C5}"/>
              </a:ext>
            </a:extLst>
          </p:cNvPr>
          <p:cNvSpPr>
            <a:spLocks noChangeArrowheads="1"/>
          </p:cNvSpPr>
          <p:nvPr userDrawn="1"/>
        </p:nvSpPr>
        <p:spPr bwMode="auto">
          <a:xfrm>
            <a:off x="330198" y="5801862"/>
            <a:ext cx="4964337" cy="86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ctr"/>
          <a:lstStyle/>
          <a:p>
            <a:pPr marL="0" marR="0" lvl="0" indent="0" algn="l" defTabSz="914400" rtl="0" eaLnBrk="0" fontAlgn="base" latinLnBrk="0" hangingPunct="0">
              <a:lnSpc>
                <a:spcPct val="100000"/>
              </a:lnSpc>
              <a:spcBef>
                <a:spcPct val="0"/>
              </a:spcBef>
              <a:spcAft>
                <a:spcPct val="0"/>
              </a:spcAft>
              <a:buClrTx/>
              <a:buSzTx/>
              <a:buFontTx/>
              <a:buNone/>
              <a:tabLst>
                <a:tab pos="533400" algn="l"/>
              </a:tabLst>
              <a:defRPr/>
            </a:pPr>
            <a:r>
              <a:rPr kumimoji="1" lang="en-US" sz="18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Georgia Phillips</a:t>
            </a:r>
            <a:br>
              <a:rPr kumimoji="1" lang="en-US" sz="18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b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Level 4, 17 William St Richmond, VIC 3121</a:t>
            </a:r>
          </a:p>
          <a:p>
            <a:pPr marL="0" marR="0" lvl="0" indent="0" algn="l" defTabSz="914400" rtl="0" eaLnBrk="0" fontAlgn="base" latinLnBrk="0" hangingPunct="0">
              <a:lnSpc>
                <a:spcPct val="100000"/>
              </a:lnSpc>
              <a:spcBef>
                <a:spcPct val="0"/>
              </a:spcBef>
              <a:spcAft>
                <a:spcPct val="0"/>
              </a:spcAft>
              <a:buClrTx/>
              <a:buSzTx/>
              <a:buFontTx/>
              <a:buNone/>
              <a:tabLst>
                <a:tab pos="533400" algn="l"/>
              </a:tabLst>
              <a:defRPr/>
            </a:pP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T:  (03) 9533 6911</a:t>
            </a:r>
            <a:b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b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E:  georgia.phillips@lumaresearch.com </a:t>
            </a:r>
            <a:b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b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W: www.lumaresearch.com</a:t>
            </a:r>
          </a:p>
        </p:txBody>
      </p:sp>
      <p:pic>
        <p:nvPicPr>
          <p:cNvPr id="2" name="Picture 2" descr="Nike Logo transparent PNG - StickPNG">
            <a:extLst>
              <a:ext uri="{FF2B5EF4-FFF2-40B4-BE49-F238E27FC236}">
                <a16:creationId xmlns:a16="http://schemas.microsoft.com/office/drawing/2014/main" id="{76F067D6-F76D-401F-9573-AB7C9165A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92" y="6292852"/>
            <a:ext cx="822854" cy="428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15AC8F-A17C-4D4D-9E59-28413C23FB0F}"/>
              </a:ext>
            </a:extLst>
          </p:cNvPr>
          <p:cNvSpPr txBox="1"/>
          <p:nvPr userDrawn="1"/>
        </p:nvSpPr>
        <p:spPr>
          <a:xfrm>
            <a:off x="4617720" y="6582834"/>
            <a:ext cx="2956560" cy="230832"/>
          </a:xfrm>
          <a:prstGeom prst="rect">
            <a:avLst/>
          </a:prstGeom>
          <a:noFill/>
        </p:spPr>
        <p:txBody>
          <a:bodyPr wrap="square" rtlCol="0">
            <a:spAutoFit/>
          </a:bodyPr>
          <a:lstStyle/>
          <a:p>
            <a:pPr algn="ctr"/>
            <a:r>
              <a:rPr lang="en-AU" sz="900" dirty="0">
                <a:solidFill>
                  <a:srgbClr val="8BCFE3"/>
                </a:solidFill>
                <a:latin typeface="Impact" panose="020B0806030902050204" pitchFamily="34" charset="0"/>
              </a:rPr>
              <a:t>Nike ‘You Can’t Stop Us’ AUS Case Study – August 2020</a:t>
            </a:r>
          </a:p>
        </p:txBody>
      </p:sp>
    </p:spTree>
    <p:extLst>
      <p:ext uri="{BB962C8B-B14F-4D97-AF65-F5344CB8AC3E}">
        <p14:creationId xmlns:p14="http://schemas.microsoft.com/office/powerpoint/2010/main" val="328768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ADE2-8549-43DB-98AF-6656A5B104A0}"/>
              </a:ext>
            </a:extLst>
          </p:cNvPr>
          <p:cNvSpPr>
            <a:spLocks noGrp="1"/>
          </p:cNvSpPr>
          <p:nvPr>
            <p:ph type="ctrTitle"/>
          </p:nvPr>
        </p:nvSpPr>
        <p:spPr>
          <a:xfrm>
            <a:off x="330198" y="663813"/>
            <a:ext cx="10328005" cy="991950"/>
          </a:xfrm>
          <a:prstGeom prst="rect">
            <a:avLst/>
          </a:prstGeom>
        </p:spPr>
        <p:txBody>
          <a:bodyPr anchor="b"/>
          <a:lstStyle>
            <a:lvl1pPr algn="l">
              <a:defRPr sz="5400">
                <a:solidFill>
                  <a:schemeClr val="bg1"/>
                </a:solidFill>
                <a:latin typeface="Impact" panose="020B0806030902050204" pitchFamily="34" charset="0"/>
              </a:defRPr>
            </a:lvl1pPr>
          </a:lstStyle>
          <a:p>
            <a:r>
              <a:rPr lang="en-US" dirty="0"/>
              <a:t>Click to edit Master title</a:t>
            </a:r>
            <a:endParaRPr lang="en-AU" dirty="0"/>
          </a:p>
        </p:txBody>
      </p:sp>
      <p:sp>
        <p:nvSpPr>
          <p:cNvPr id="3" name="Subtitle 2">
            <a:extLst>
              <a:ext uri="{FF2B5EF4-FFF2-40B4-BE49-F238E27FC236}">
                <a16:creationId xmlns:a16="http://schemas.microsoft.com/office/drawing/2014/main" id="{26E0D634-A10A-417B-89B4-514D3451D72A}"/>
              </a:ext>
            </a:extLst>
          </p:cNvPr>
          <p:cNvSpPr>
            <a:spLocks noGrp="1"/>
          </p:cNvSpPr>
          <p:nvPr>
            <p:ph type="subTitle" idx="1"/>
          </p:nvPr>
        </p:nvSpPr>
        <p:spPr>
          <a:xfrm>
            <a:off x="330197" y="1633928"/>
            <a:ext cx="9144000" cy="663194"/>
          </a:xfrm>
          <a:prstGeom prst="rect">
            <a:avLst/>
          </a:prstGeom>
        </p:spPr>
        <p:txBody>
          <a:bodyPr/>
          <a:lstStyle>
            <a:lvl1pPr marL="0" indent="0" algn="l">
              <a:buNone/>
              <a:defRPr sz="4000" b="1">
                <a:solidFill>
                  <a:srgbClr val="97CDDE"/>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endParaRPr lang="en-AU" dirty="0"/>
          </a:p>
        </p:txBody>
      </p:sp>
      <p:sp>
        <p:nvSpPr>
          <p:cNvPr id="14" name="Text Placeholder 13">
            <a:extLst>
              <a:ext uri="{FF2B5EF4-FFF2-40B4-BE49-F238E27FC236}">
                <a16:creationId xmlns:a16="http://schemas.microsoft.com/office/drawing/2014/main" id="{714F1D17-4A41-42AE-B275-CA7411F27D55}"/>
              </a:ext>
            </a:extLst>
          </p:cNvPr>
          <p:cNvSpPr>
            <a:spLocks noGrp="1"/>
          </p:cNvSpPr>
          <p:nvPr>
            <p:ph type="body" sz="quarter" idx="11"/>
          </p:nvPr>
        </p:nvSpPr>
        <p:spPr>
          <a:xfrm>
            <a:off x="330197" y="2677370"/>
            <a:ext cx="7189531" cy="488385"/>
          </a:xfrm>
          <a:prstGeom prst="rect">
            <a:avLst/>
          </a:prstGeom>
        </p:spPr>
        <p:txBody>
          <a:bodyPr/>
          <a:lstStyle>
            <a:lvl1pPr marL="0" indent="0">
              <a:buNone/>
              <a:defRPr sz="2800" b="1">
                <a:solidFill>
                  <a:schemeClr val="bg1"/>
                </a:solidFill>
                <a:latin typeface="Century Gothic" panose="020B0502020202020204" pitchFamily="34" charset="0"/>
              </a:defRPr>
            </a:lvl1pPr>
          </a:lstStyle>
          <a:p>
            <a:pPr lvl="0"/>
            <a:r>
              <a:rPr lang="en-US" dirty="0"/>
              <a:t>Edit Master text styles</a:t>
            </a:r>
          </a:p>
        </p:txBody>
      </p:sp>
      <p:sp>
        <p:nvSpPr>
          <p:cNvPr id="15" name="Text Placeholder 13">
            <a:extLst>
              <a:ext uri="{FF2B5EF4-FFF2-40B4-BE49-F238E27FC236}">
                <a16:creationId xmlns:a16="http://schemas.microsoft.com/office/drawing/2014/main" id="{6F9D3521-9C22-4450-A530-82E6EB563DA4}"/>
              </a:ext>
            </a:extLst>
          </p:cNvPr>
          <p:cNvSpPr>
            <a:spLocks noGrp="1"/>
          </p:cNvSpPr>
          <p:nvPr>
            <p:ph type="body" sz="quarter" idx="12"/>
          </p:nvPr>
        </p:nvSpPr>
        <p:spPr>
          <a:xfrm>
            <a:off x="330197" y="3114955"/>
            <a:ext cx="7189531" cy="488385"/>
          </a:xfrm>
          <a:prstGeom prst="rect">
            <a:avLst/>
          </a:prstGeom>
        </p:spPr>
        <p:txBody>
          <a:bodyPr/>
          <a:lstStyle>
            <a:lvl1pPr marL="0" indent="0">
              <a:buNone/>
              <a:defRPr sz="2200" b="0" i="1">
                <a:solidFill>
                  <a:schemeClr val="bg1"/>
                </a:solidFill>
                <a:latin typeface="Century Gothic" panose="020B0502020202020204" pitchFamily="34" charset="0"/>
              </a:defRPr>
            </a:lvl1pPr>
          </a:lstStyle>
          <a:p>
            <a:pPr lvl="0"/>
            <a:r>
              <a:rPr lang="en-US" dirty="0"/>
              <a:t>Edit Master text styles</a:t>
            </a:r>
          </a:p>
        </p:txBody>
      </p:sp>
    </p:spTree>
    <p:extLst>
      <p:ext uri="{BB962C8B-B14F-4D97-AF65-F5344CB8AC3E}">
        <p14:creationId xmlns:p14="http://schemas.microsoft.com/office/powerpoint/2010/main" val="183373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3B5-FB84-4F53-BE71-4B9AB004C8EA}"/>
              </a:ext>
            </a:extLst>
          </p:cNvPr>
          <p:cNvSpPr>
            <a:spLocks noGrp="1"/>
          </p:cNvSpPr>
          <p:nvPr>
            <p:ph type="title"/>
          </p:nvPr>
        </p:nvSpPr>
        <p:spPr/>
        <p:txBody>
          <a:bodyPr/>
          <a:lstStyle>
            <a:lvl1pPr>
              <a:defRPr>
                <a:latin typeface="Impact" panose="020B0806030902050204" pitchFamily="34" charset="0"/>
              </a:defRPr>
            </a:lvl1pPr>
          </a:lstStyle>
          <a:p>
            <a:endParaRPr lang="en-AU"/>
          </a:p>
        </p:txBody>
      </p:sp>
      <p:sp>
        <p:nvSpPr>
          <p:cNvPr id="3" name="Content Placeholder 2">
            <a:extLst>
              <a:ext uri="{FF2B5EF4-FFF2-40B4-BE49-F238E27FC236}">
                <a16:creationId xmlns:a16="http://schemas.microsoft.com/office/drawing/2014/main" id="{A059A5EE-31FC-46B0-8ED4-3AE9E81669CC}"/>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98C002-BAE9-477C-927F-9B164A2979A6}"/>
              </a:ext>
            </a:extLst>
          </p:cNvPr>
          <p:cNvSpPr>
            <a:spLocks noGrp="1"/>
          </p:cNvSpPr>
          <p:nvPr>
            <p:ph type="dt" sz="half" idx="10"/>
          </p:nvPr>
        </p:nvSpPr>
        <p:spPr>
          <a:xfrm>
            <a:off x="838200" y="6356352"/>
            <a:ext cx="2743200" cy="365125"/>
          </a:xfrm>
          <a:prstGeom prst="rect">
            <a:avLst/>
          </a:prstGeom>
        </p:spPr>
        <p:txBody>
          <a:bodyPr/>
          <a:lstStyle/>
          <a:p>
            <a:fld id="{CCE93AE1-314D-4B72-A5CB-BF08B11FEEFD}" type="datetime1">
              <a:rPr lang="en-AU" smtClean="0"/>
              <a:t>12/08/2020</a:t>
            </a:fld>
            <a:endParaRPr lang="en-AU"/>
          </a:p>
        </p:txBody>
      </p:sp>
      <p:sp>
        <p:nvSpPr>
          <p:cNvPr id="5" name="Footer Placeholder 4">
            <a:extLst>
              <a:ext uri="{FF2B5EF4-FFF2-40B4-BE49-F238E27FC236}">
                <a16:creationId xmlns:a16="http://schemas.microsoft.com/office/drawing/2014/main" id="{A0E27379-BD35-4FB1-B761-7B63FF7B9158}"/>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D1ADC55-FF9E-4505-86E4-67C1C1C36DE1}"/>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41324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4D01-2615-4A3A-9F45-FD268690C79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631B51-B3DF-40D3-B44B-C8DA7C560D63}"/>
              </a:ext>
            </a:extLst>
          </p:cNvPr>
          <p:cNvSpPr>
            <a:spLocks noGrp="1"/>
          </p:cNvSpPr>
          <p:nvPr>
            <p:ph type="dt" sz="half" idx="10"/>
          </p:nvPr>
        </p:nvSpPr>
        <p:spPr>
          <a:xfrm>
            <a:off x="838200" y="6356352"/>
            <a:ext cx="2743200" cy="365125"/>
          </a:xfrm>
          <a:prstGeom prst="rect">
            <a:avLst/>
          </a:prstGeom>
        </p:spPr>
        <p:txBody>
          <a:bodyPr/>
          <a:lstStyle/>
          <a:p>
            <a:fld id="{AF1C8E29-3782-4B34-8381-4885C0EAA4AF}" type="datetime1">
              <a:rPr lang="en-AU" smtClean="0"/>
              <a:t>12/08/2020</a:t>
            </a:fld>
            <a:endParaRPr lang="en-AU"/>
          </a:p>
        </p:txBody>
      </p:sp>
      <p:sp>
        <p:nvSpPr>
          <p:cNvPr id="4" name="Footer Placeholder 3">
            <a:extLst>
              <a:ext uri="{FF2B5EF4-FFF2-40B4-BE49-F238E27FC236}">
                <a16:creationId xmlns:a16="http://schemas.microsoft.com/office/drawing/2014/main" id="{B6E388E8-5E61-4671-B816-BE9FE777BEC1}"/>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ABBB373C-F93C-4A49-845A-0B44EF39E808}"/>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201390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6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49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71">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70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0">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63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2">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612D0A-B55D-4AC3-A778-066EC0EC1647}"/>
              </a:ext>
            </a:extLst>
          </p:cNvPr>
          <p:cNvSpPr/>
          <p:nvPr userDrawn="1"/>
        </p:nvSpPr>
        <p:spPr>
          <a:xfrm>
            <a:off x="5644239" y="289721"/>
            <a:ext cx="947984"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en-US" sz="900"/>
          </a:p>
        </p:txBody>
      </p:sp>
    </p:spTree>
    <p:extLst>
      <p:ext uri="{BB962C8B-B14F-4D97-AF65-F5344CB8AC3E}">
        <p14:creationId xmlns:p14="http://schemas.microsoft.com/office/powerpoint/2010/main" val="3749543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4">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8BE105-DF01-4016-B6A2-FF62FB56E8C6}"/>
              </a:ext>
            </a:extLst>
          </p:cNvPr>
          <p:cNvSpPr/>
          <p:nvPr userDrawn="1"/>
        </p:nvSpPr>
        <p:spPr>
          <a:xfrm>
            <a:off x="5644239" y="289721"/>
            <a:ext cx="947984"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en-US" sz="900"/>
          </a:p>
        </p:txBody>
      </p:sp>
    </p:spTree>
    <p:extLst>
      <p:ext uri="{BB962C8B-B14F-4D97-AF65-F5344CB8AC3E}">
        <p14:creationId xmlns:p14="http://schemas.microsoft.com/office/powerpoint/2010/main" val="129058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E85A8-4293-43DF-8E1A-31F3EED3E2A0}"/>
              </a:ext>
            </a:extLst>
          </p:cNvPr>
          <p:cNvSpPr>
            <a:spLocks noGrp="1"/>
          </p:cNvSpPr>
          <p:nvPr>
            <p:ph type="title"/>
          </p:nvPr>
        </p:nvSpPr>
        <p:spPr>
          <a:xfrm>
            <a:off x="122207" y="136523"/>
            <a:ext cx="11721859" cy="66278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AD0162-D2CB-4ABB-B8CF-8295ED354BF6}"/>
              </a:ext>
            </a:extLst>
          </p:cNvPr>
          <p:cNvSpPr>
            <a:spLocks noGrp="1"/>
          </p:cNvSpPr>
          <p:nvPr>
            <p:ph type="body" idx="1"/>
          </p:nvPr>
        </p:nvSpPr>
        <p:spPr>
          <a:xfrm>
            <a:off x="182592" y="937104"/>
            <a:ext cx="11661475" cy="589771"/>
          </a:xfrm>
          <a:prstGeom prst="rect">
            <a:avLst/>
          </a:prstGeom>
        </p:spPr>
        <p:txBody>
          <a:bodyPr vert="horz" lIns="91440" tIns="45720" rIns="91440" bIns="45720" rtlCol="0">
            <a:normAutofit/>
          </a:bodyPr>
          <a:lstStyle/>
          <a:p>
            <a:pPr lvl="0"/>
            <a:r>
              <a:rPr lang="en-US" dirty="0"/>
              <a:t>Edit Master text styles</a:t>
            </a:r>
          </a:p>
        </p:txBody>
      </p:sp>
      <p:sp>
        <p:nvSpPr>
          <p:cNvPr id="6" name="Slide Number Placeholder 5">
            <a:extLst>
              <a:ext uri="{FF2B5EF4-FFF2-40B4-BE49-F238E27FC236}">
                <a16:creationId xmlns:a16="http://schemas.microsoft.com/office/drawing/2014/main" id="{B12C65D7-80E2-4BE6-B5AC-1DC463D017B1}"/>
              </a:ext>
            </a:extLst>
          </p:cNvPr>
          <p:cNvSpPr>
            <a:spLocks noGrp="1"/>
          </p:cNvSpPr>
          <p:nvPr>
            <p:ph type="sldNum" sz="quarter" idx="4"/>
          </p:nvPr>
        </p:nvSpPr>
        <p:spPr>
          <a:xfrm>
            <a:off x="8304027" y="631951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6A07F-1864-4503-AB4B-AEADCDE171ED}" type="slidenum">
              <a:rPr lang="en-AU" smtClean="0"/>
              <a:t>‹#›</a:t>
            </a:fld>
            <a:endParaRPr lang="en-AU"/>
          </a:p>
        </p:txBody>
      </p:sp>
      <p:pic>
        <p:nvPicPr>
          <p:cNvPr id="8" name="Picture 11" descr="Luma-logo-blue-square-new.jpg">
            <a:extLst>
              <a:ext uri="{FF2B5EF4-FFF2-40B4-BE49-F238E27FC236}">
                <a16:creationId xmlns:a16="http://schemas.microsoft.com/office/drawing/2014/main" id="{6074029F-5951-4E85-A777-494196F62037}"/>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t="47987"/>
          <a:stretch>
            <a:fillRect/>
          </a:stretch>
        </p:blipFill>
        <p:spPr bwMode="auto">
          <a:xfrm>
            <a:off x="11047227" y="6275714"/>
            <a:ext cx="978940" cy="4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Nike Logo transparent PNG - StickPNG">
            <a:extLst>
              <a:ext uri="{FF2B5EF4-FFF2-40B4-BE49-F238E27FC236}">
                <a16:creationId xmlns:a16="http://schemas.microsoft.com/office/drawing/2014/main" id="{F7C8F24E-E2A0-49B5-8993-05640A1CCCC6}"/>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2592" y="6292852"/>
            <a:ext cx="822854" cy="428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8EECB2-A703-4140-BC22-08ECF36076EA}"/>
              </a:ext>
            </a:extLst>
          </p:cNvPr>
          <p:cNvSpPr txBox="1"/>
          <p:nvPr userDrawn="1"/>
        </p:nvSpPr>
        <p:spPr>
          <a:xfrm>
            <a:off x="4617720" y="6582834"/>
            <a:ext cx="2956560" cy="230832"/>
          </a:xfrm>
          <a:prstGeom prst="rect">
            <a:avLst/>
          </a:prstGeom>
          <a:noFill/>
        </p:spPr>
        <p:txBody>
          <a:bodyPr wrap="square" rtlCol="0">
            <a:spAutoFit/>
          </a:bodyPr>
          <a:lstStyle/>
          <a:p>
            <a:pPr algn="ctr"/>
            <a:r>
              <a:rPr lang="en-AU" sz="900" dirty="0">
                <a:solidFill>
                  <a:srgbClr val="8BCFE3"/>
                </a:solidFill>
                <a:latin typeface="Impact" panose="020B0806030902050204" pitchFamily="34" charset="0"/>
              </a:rPr>
              <a:t>Nike ‘You Can’t Stop Us’ Australia  – August 2020</a:t>
            </a:r>
          </a:p>
        </p:txBody>
      </p:sp>
      <p:sp>
        <p:nvSpPr>
          <p:cNvPr id="9" name="TextBox 8">
            <a:extLst>
              <a:ext uri="{FF2B5EF4-FFF2-40B4-BE49-F238E27FC236}">
                <a16:creationId xmlns:a16="http://schemas.microsoft.com/office/drawing/2014/main" id="{6CB2047D-C24E-40E2-B986-82B5A91BDFF5}"/>
              </a:ext>
            </a:extLst>
          </p:cNvPr>
          <p:cNvSpPr txBox="1"/>
          <p:nvPr userDrawn="1"/>
        </p:nvSpPr>
        <p:spPr>
          <a:xfrm>
            <a:off x="78036" y="6015853"/>
            <a:ext cx="1031965" cy="276999"/>
          </a:xfrm>
          <a:prstGeom prst="rect">
            <a:avLst/>
          </a:prstGeom>
          <a:noFill/>
        </p:spPr>
        <p:txBody>
          <a:bodyPr wrap="square">
            <a:spAutoFit/>
          </a:bodyPr>
          <a:lstStyle/>
          <a:p>
            <a:pPr algn="ctr"/>
            <a:r>
              <a:rPr lang="en-AU" sz="1200" dirty="0">
                <a:solidFill>
                  <a:srgbClr val="8BCFE3"/>
                </a:solidFill>
                <a:latin typeface="Impact" panose="020B0806030902050204" pitchFamily="34" charset="0"/>
              </a:rPr>
              <a:t>Case Study </a:t>
            </a:r>
            <a:endParaRPr lang="en-AU" sz="1200" dirty="0"/>
          </a:p>
        </p:txBody>
      </p:sp>
    </p:spTree>
    <p:extLst>
      <p:ext uri="{BB962C8B-B14F-4D97-AF65-F5344CB8AC3E}">
        <p14:creationId xmlns:p14="http://schemas.microsoft.com/office/powerpoint/2010/main" val="4024843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74" r:id="rId4"/>
    <p:sldLayoutId id="2147483678" r:id="rId5"/>
    <p:sldLayoutId id="2147483688" r:id="rId6"/>
    <p:sldLayoutId id="2147483696" r:id="rId7"/>
    <p:sldLayoutId id="2147483698" r:id="rId8"/>
    <p:sldLayoutId id="2147483700" r:id="rId9"/>
    <p:sldLayoutId id="2147483702" r:id="rId10"/>
    <p:sldLayoutId id="2147483703" r:id="rId11"/>
    <p:sldLayoutId id="2147483704" r:id="rId12"/>
    <p:sldLayoutId id="2147483720" r:id="rId13"/>
    <p:sldLayoutId id="2147483721" r:id="rId14"/>
    <p:sldLayoutId id="2147483722" r:id="rId15"/>
    <p:sldLayoutId id="2147483718" r:id="rId1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hyperlink" Target="mailto:ally@lumaresearch.com"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3.xm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player, game&#10;&#10;Description automatically generated">
            <a:extLst>
              <a:ext uri="{FF2B5EF4-FFF2-40B4-BE49-F238E27FC236}">
                <a16:creationId xmlns:a16="http://schemas.microsoft.com/office/drawing/2014/main" id="{387EA97C-54D6-4C22-85F4-D36C3BA1B4E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743" b="11192"/>
          <a:stretch/>
        </p:blipFill>
        <p:spPr>
          <a:xfrm>
            <a:off x="-7415" y="1"/>
            <a:ext cx="12192000" cy="5691522"/>
          </a:xfrm>
          <a:prstGeom prst="rect">
            <a:avLst/>
          </a:prstGeom>
        </p:spPr>
      </p:pic>
      <p:sp>
        <p:nvSpPr>
          <p:cNvPr id="6" name="Прямоугольник 39">
            <a:extLst>
              <a:ext uri="{FF2B5EF4-FFF2-40B4-BE49-F238E27FC236}">
                <a16:creationId xmlns:a16="http://schemas.microsoft.com/office/drawing/2014/main" id="{61087C08-894A-45BF-BF0F-E6F6C8B81A2C}"/>
              </a:ext>
            </a:extLst>
          </p:cNvPr>
          <p:cNvSpPr/>
          <p:nvPr/>
        </p:nvSpPr>
        <p:spPr>
          <a:xfrm>
            <a:off x="-7415" y="5691523"/>
            <a:ext cx="12192000" cy="1194562"/>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64"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555A0034-CE41-455F-A2AA-D374D8782A3A}"/>
              </a:ext>
            </a:extLst>
          </p:cNvPr>
          <p:cNvSpPr>
            <a:spLocks noGrp="1"/>
          </p:cNvSpPr>
          <p:nvPr>
            <p:ph type="title" idx="4294967295"/>
          </p:nvPr>
        </p:nvSpPr>
        <p:spPr>
          <a:xfrm>
            <a:off x="398022" y="2732640"/>
            <a:ext cx="10458451" cy="1325563"/>
          </a:xfrm>
          <a:prstGeom prst="rect">
            <a:avLst/>
          </a:prstGeom>
        </p:spPr>
        <p:txBody>
          <a:bodyPr>
            <a:normAutofit/>
          </a:bodyPr>
          <a:lstStyle/>
          <a:p>
            <a:r>
              <a:rPr lang="en-AU" dirty="0">
                <a:solidFill>
                  <a:schemeClr val="bg1"/>
                </a:solidFill>
              </a:rPr>
              <a:t>Nike: You Can’t Stop Us</a:t>
            </a:r>
          </a:p>
        </p:txBody>
      </p:sp>
      <p:sp>
        <p:nvSpPr>
          <p:cNvPr id="4" name="Title Placeholder 1">
            <a:extLst>
              <a:ext uri="{FF2B5EF4-FFF2-40B4-BE49-F238E27FC236}">
                <a16:creationId xmlns:a16="http://schemas.microsoft.com/office/drawing/2014/main" id="{F69CECB2-8FDB-4346-BB8A-695091F31712}"/>
              </a:ext>
            </a:extLst>
          </p:cNvPr>
          <p:cNvSpPr txBox="1">
            <a:spLocks/>
          </p:cNvSpPr>
          <p:nvPr/>
        </p:nvSpPr>
        <p:spPr>
          <a:xfrm>
            <a:off x="398022" y="3395421"/>
            <a:ext cx="827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8BCFE3"/>
                </a:solidFill>
                <a:effectLst/>
                <a:uLnTx/>
                <a:uFillTx/>
                <a:latin typeface="Impact" panose="020B0806030902050204" pitchFamily="34" charset="0"/>
                <a:ea typeface="+mj-ea"/>
                <a:cs typeface="+mj-cs"/>
              </a:rPr>
              <a:t>Case Study Australia</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prstClr val="white"/>
                </a:solidFill>
                <a:latin typeface="Century Gothic" panose="020B0502020202020204" pitchFamily="34" charset="0"/>
              </a:rPr>
              <a:t>August </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2020</a:t>
            </a:r>
            <a:endParaRPr kumimoji="0" lang="en-AU"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11" descr="Luma-logo-blue-square-new.jpg">
            <a:extLst>
              <a:ext uri="{FF2B5EF4-FFF2-40B4-BE49-F238E27FC236}">
                <a16:creationId xmlns:a16="http://schemas.microsoft.com/office/drawing/2014/main" id="{E9FDC18E-554F-4040-A93F-EDEE7746D2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19700" y="5868875"/>
            <a:ext cx="1892997" cy="83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085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E80D7007-DD62-428D-8E46-F864AFD45A73}"/>
              </a:ext>
            </a:extLst>
          </p:cNvPr>
          <p:cNvGraphicFramePr>
            <a:graphicFrameLocks/>
          </p:cNvGraphicFramePr>
          <p:nvPr/>
        </p:nvGraphicFramePr>
        <p:xfrm>
          <a:off x="625068" y="741899"/>
          <a:ext cx="10647526" cy="5180412"/>
        </p:xfrm>
        <a:graphic>
          <a:graphicData uri="http://schemas.openxmlformats.org/drawingml/2006/chart">
            <c:chart xmlns:c="http://schemas.openxmlformats.org/drawingml/2006/chart" xmlns:r="http://schemas.openxmlformats.org/officeDocument/2006/relationships" r:id="rId3"/>
          </a:graphicData>
        </a:graphic>
      </p:graphicFrame>
      <p:sp>
        <p:nvSpPr>
          <p:cNvPr id="116" name="TextBox 115">
            <a:extLst>
              <a:ext uri="{FF2B5EF4-FFF2-40B4-BE49-F238E27FC236}">
                <a16:creationId xmlns:a16="http://schemas.microsoft.com/office/drawing/2014/main" id="{5FA9A47D-3559-41EA-A517-40D5ECF6290B}"/>
              </a:ext>
            </a:extLst>
          </p:cNvPr>
          <p:cNvSpPr txBox="1"/>
          <p:nvPr/>
        </p:nvSpPr>
        <p:spPr>
          <a:xfrm>
            <a:off x="2442106" y="6294044"/>
            <a:ext cx="7307781" cy="37172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Moment  by Moment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dirty="0">
                <a:solidFill>
                  <a:prstClr val="black">
                    <a:lumMod val="75000"/>
                  </a:prstClr>
                </a:solidFill>
                <a:latin typeface="Century Gothic" panose="020B0502020202020204" pitchFamily="34" charset="0"/>
              </a:rPr>
              <a:t>Nike</a:t>
            </a: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 (</a:t>
            </a:r>
            <a:r>
              <a:rPr kumimoji="0" lang="en-AU" sz="900" b="0" i="1"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n</a:t>
            </a: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a:t>
            </a:r>
            <a:r>
              <a:rPr lang="en-AU" sz="900" dirty="0">
                <a:solidFill>
                  <a:prstClr val="black">
                    <a:lumMod val="75000"/>
                  </a:prstClr>
                </a:solidFill>
                <a:latin typeface="Century Gothic" panose="020B0502020202020204" pitchFamily="34" charset="0"/>
              </a:rPr>
              <a:t>154</a:t>
            </a: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D68F6FD5-6B3C-49F2-98D1-B960FB426296}"/>
              </a:ext>
            </a:extLst>
          </p:cNvPr>
          <p:cNvSpPr txBox="1"/>
          <p:nvPr/>
        </p:nvSpPr>
        <p:spPr>
          <a:xfrm rot="16200000">
            <a:off x="-512262" y="3750254"/>
            <a:ext cx="174339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CLICKS</a:t>
            </a:r>
          </a:p>
        </p:txBody>
      </p:sp>
      <p:sp>
        <p:nvSpPr>
          <p:cNvPr id="10" name="TextBox 1">
            <a:extLst>
              <a:ext uri="{FF2B5EF4-FFF2-40B4-BE49-F238E27FC236}">
                <a16:creationId xmlns:a16="http://schemas.microsoft.com/office/drawing/2014/main" id="{028D60D7-E8BC-48E6-B8AE-6FD6373CC69A}"/>
              </a:ext>
            </a:extLst>
          </p:cNvPr>
          <p:cNvSpPr txBox="1"/>
          <p:nvPr/>
        </p:nvSpPr>
        <p:spPr>
          <a:xfrm>
            <a:off x="5412814" y="5503763"/>
            <a:ext cx="1366367" cy="2614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SECONDS</a:t>
            </a:r>
            <a:endParaRPr kumimoji="0" lang="en-AU"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 Placeholder 2">
            <a:extLst>
              <a:ext uri="{FF2B5EF4-FFF2-40B4-BE49-F238E27FC236}">
                <a16:creationId xmlns:a16="http://schemas.microsoft.com/office/drawing/2014/main" id="{61AA5F91-BDC5-4E21-BC20-13D59AF07C03}"/>
              </a:ext>
            </a:extLst>
          </p:cNvPr>
          <p:cNvSpPr txBox="1">
            <a:spLocks/>
          </p:cNvSpPr>
          <p:nvPr/>
        </p:nvSpPr>
        <p:spPr>
          <a:xfrm>
            <a:off x="193919" y="582633"/>
            <a:ext cx="12129213" cy="1012826"/>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16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Font typeface="Arial" pitchFamily="34" charset="0"/>
              <a:buNone/>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lang="en-AU" sz="1200" dirty="0">
                <a:latin typeface="Century Gothic" panose="020B0502020202020204" pitchFamily="34" charset="0"/>
              </a:rPr>
              <a:t>The ad generates few negative emotions – some confusion around ‘changing the sport’ and some annoyance at the athletes kneeling. </a:t>
            </a:r>
          </a:p>
        </p:txBody>
      </p:sp>
      <p:sp>
        <p:nvSpPr>
          <p:cNvPr id="25" name="TextBox 24">
            <a:extLst>
              <a:ext uri="{FF2B5EF4-FFF2-40B4-BE49-F238E27FC236}">
                <a16:creationId xmlns:a16="http://schemas.microsoft.com/office/drawing/2014/main" id="{C203E038-9EEC-4941-B8E3-5B2A593C0430}"/>
              </a:ext>
            </a:extLst>
          </p:cNvPr>
          <p:cNvSpPr txBox="1"/>
          <p:nvPr/>
        </p:nvSpPr>
        <p:spPr>
          <a:xfrm>
            <a:off x="6487785" y="3589659"/>
            <a:ext cx="858086"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6"/>
                </a:solidFill>
                <a:effectLst/>
                <a:uLnTx/>
                <a:uFillTx/>
                <a:latin typeface="Century Gothic"/>
                <a:ea typeface="+mn-ea"/>
                <a:cs typeface="+mn-cs"/>
              </a:rPr>
              <a:t>Annoyed</a:t>
            </a:r>
          </a:p>
        </p:txBody>
      </p:sp>
      <p:sp>
        <p:nvSpPr>
          <p:cNvPr id="26" name="Slide Number Placeholder 8">
            <a:extLst>
              <a:ext uri="{FF2B5EF4-FFF2-40B4-BE49-F238E27FC236}">
                <a16:creationId xmlns:a16="http://schemas.microsoft.com/office/drawing/2014/main" id="{00AD8A9E-05B3-40D6-AF01-0F6B8EB55206}"/>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10</a:t>
            </a:fld>
            <a:endParaRPr lang="en-AU" dirty="0"/>
          </a:p>
        </p:txBody>
      </p:sp>
      <p:sp>
        <p:nvSpPr>
          <p:cNvPr id="28" name="TextBox 27">
            <a:extLst>
              <a:ext uri="{FF2B5EF4-FFF2-40B4-BE49-F238E27FC236}">
                <a16:creationId xmlns:a16="http://schemas.microsoft.com/office/drawing/2014/main" id="{E25BCCE2-9D26-4207-B3D8-CDF2DDC73B6A}"/>
              </a:ext>
            </a:extLst>
          </p:cNvPr>
          <p:cNvSpPr txBox="1"/>
          <p:nvPr/>
        </p:nvSpPr>
        <p:spPr>
          <a:xfrm>
            <a:off x="4173679" y="3811898"/>
            <a:ext cx="8580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9" b="1" i="0" u="none" strike="noStrike" kern="1200" cap="none" spc="0" normalizeH="0" baseline="0" noProof="0" dirty="0">
                <a:ln>
                  <a:noFill/>
                </a:ln>
                <a:solidFill>
                  <a:srgbClr val="91D2E5"/>
                </a:solidFill>
                <a:effectLst/>
                <a:uLnTx/>
                <a:uFillTx/>
                <a:latin typeface="Century Gothic"/>
                <a:ea typeface="+mn-ea"/>
                <a:cs typeface="+mn-cs"/>
              </a:rPr>
              <a:t>Confused</a:t>
            </a:r>
          </a:p>
        </p:txBody>
      </p:sp>
      <p:pic>
        <p:nvPicPr>
          <p:cNvPr id="14" name="Picture 13" descr="A picture containing grass, person, outdoor, player&#10;&#10;Description automatically generated">
            <a:extLst>
              <a:ext uri="{FF2B5EF4-FFF2-40B4-BE49-F238E27FC236}">
                <a16:creationId xmlns:a16="http://schemas.microsoft.com/office/drawing/2014/main" id="{95272E18-DC51-46DA-84C2-99FB6D4A9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828" y="2655009"/>
            <a:ext cx="1472000" cy="828000"/>
          </a:xfrm>
          <a:prstGeom prst="rect">
            <a:avLst/>
          </a:prstGeom>
        </p:spPr>
      </p:pic>
      <p:pic>
        <p:nvPicPr>
          <p:cNvPr id="16" name="Picture 15" descr="A screen shot of a person&#10;&#10;Description automatically generated">
            <a:extLst>
              <a:ext uri="{FF2B5EF4-FFF2-40B4-BE49-F238E27FC236}">
                <a16:creationId xmlns:a16="http://schemas.microsoft.com/office/drawing/2014/main" id="{612707D1-E2AC-4B5B-BD5E-45CC7D366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027" y="2669424"/>
            <a:ext cx="1472000" cy="828000"/>
          </a:xfrm>
          <a:prstGeom prst="rect">
            <a:avLst/>
          </a:prstGeom>
        </p:spPr>
      </p:pic>
      <p:sp>
        <p:nvSpPr>
          <p:cNvPr id="18" name="TextBox 17">
            <a:extLst>
              <a:ext uri="{FF2B5EF4-FFF2-40B4-BE49-F238E27FC236}">
                <a16:creationId xmlns:a16="http://schemas.microsoft.com/office/drawing/2014/main" id="{CACC1BF0-FB12-471E-A2D1-E5901CB3404B}"/>
              </a:ext>
            </a:extLst>
          </p:cNvPr>
          <p:cNvSpPr txBox="1"/>
          <p:nvPr/>
        </p:nvSpPr>
        <p:spPr>
          <a:xfrm>
            <a:off x="7294093" y="3589659"/>
            <a:ext cx="858086"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6"/>
                </a:solidFill>
                <a:effectLst/>
                <a:uLnTx/>
                <a:uFillTx/>
                <a:latin typeface="Century Gothic"/>
                <a:ea typeface="+mn-ea"/>
                <a:cs typeface="+mn-cs"/>
              </a:rPr>
              <a:t>Annoyed</a:t>
            </a:r>
          </a:p>
        </p:txBody>
      </p:sp>
      <p:pic>
        <p:nvPicPr>
          <p:cNvPr id="20" name="Picture 19" descr="A picture containing sport, game, road, outdoor&#10;&#10;Description automatically generated">
            <a:extLst>
              <a:ext uri="{FF2B5EF4-FFF2-40B4-BE49-F238E27FC236}">
                <a16:creationId xmlns:a16="http://schemas.microsoft.com/office/drawing/2014/main" id="{AA0D339D-8A6E-4B03-B31F-45C3437DF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978" y="2863503"/>
            <a:ext cx="1472000" cy="828000"/>
          </a:xfrm>
          <a:prstGeom prst="rect">
            <a:avLst/>
          </a:prstGeom>
        </p:spPr>
      </p:pic>
      <p:sp>
        <p:nvSpPr>
          <p:cNvPr id="22" name="TextBox 21">
            <a:extLst>
              <a:ext uri="{FF2B5EF4-FFF2-40B4-BE49-F238E27FC236}">
                <a16:creationId xmlns:a16="http://schemas.microsoft.com/office/drawing/2014/main" id="{3A28FC8F-1BB1-432D-9B30-E3DAB2B96F52}"/>
              </a:ext>
            </a:extLst>
          </p:cNvPr>
          <p:cNvSpPr txBox="1"/>
          <p:nvPr/>
        </p:nvSpPr>
        <p:spPr>
          <a:xfrm>
            <a:off x="3526649" y="2398087"/>
            <a:ext cx="2026657" cy="415498"/>
          </a:xfrm>
          <a:prstGeom prst="rect">
            <a:avLst/>
          </a:prstGeom>
          <a:noFill/>
        </p:spPr>
        <p:txBody>
          <a:bodyPr wrap="square" rtlCol="0">
            <a:spAutoFit/>
          </a:bodyPr>
          <a:lstStyle/>
          <a:p>
            <a:pPr algn="ctr"/>
            <a:r>
              <a:rPr lang="en-AU" sz="1050" b="1" i="1" dirty="0"/>
              <a:t>“And if we don’t fit the sport, we’ll change the sport.”</a:t>
            </a:r>
          </a:p>
        </p:txBody>
      </p:sp>
      <p:sp>
        <p:nvSpPr>
          <p:cNvPr id="24" name="Text Placeholder 1">
            <a:extLst>
              <a:ext uri="{FF2B5EF4-FFF2-40B4-BE49-F238E27FC236}">
                <a16:creationId xmlns:a16="http://schemas.microsoft.com/office/drawing/2014/main" id="{018CE05C-2636-47DC-BF88-B879BD5DA2C6}"/>
              </a:ext>
            </a:extLst>
          </p:cNvPr>
          <p:cNvSpPr txBox="1">
            <a:spLocks/>
          </p:cNvSpPr>
          <p:nvPr/>
        </p:nvSpPr>
        <p:spPr>
          <a:xfrm>
            <a:off x="193918" y="61329"/>
            <a:ext cx="11998081" cy="660400"/>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3200" kern="1200">
                <a:solidFill>
                  <a:srgbClr val="595959"/>
                </a:solidFill>
                <a:latin typeface="Impact" panose="020B0806030902050204" pitchFamily="34"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kumimoji="0" lang="en-AU" sz="3200" b="0" i="0" u="none" strike="noStrike" kern="1200" cap="none" spc="0" normalizeH="0" baseline="0" noProof="0" dirty="0">
                <a:ln>
                  <a:noFill/>
                </a:ln>
                <a:solidFill>
                  <a:schemeClr val="tx1"/>
                </a:solidFill>
                <a:effectLst/>
                <a:uLnTx/>
                <a:uFillTx/>
                <a:latin typeface="Impact" panose="020B0806030902050204" pitchFamily="34" charset="0"/>
                <a:ea typeface="+mn-ea"/>
                <a:cs typeface="+mn-cs"/>
              </a:rPr>
              <a:t>You Can’t Stop Us </a:t>
            </a:r>
            <a:r>
              <a:rPr kumimoji="0" lang="en-AU" sz="3200" b="0" i="0" u="none" strike="noStrike" kern="1200" cap="none" spc="0" normalizeH="0" baseline="0" noProof="0" dirty="0">
                <a:ln>
                  <a:noFill/>
                </a:ln>
                <a:solidFill>
                  <a:srgbClr val="97CDDE"/>
                </a:solidFill>
                <a:effectLst/>
                <a:uLnTx/>
                <a:uFillTx/>
                <a:latin typeface="Impact" panose="020B0806030902050204" pitchFamily="34" charset="0"/>
                <a:ea typeface="+mn-ea"/>
                <a:cs typeface="+mn-cs"/>
              </a:rPr>
              <a:t>generates few negative emotions</a:t>
            </a:r>
          </a:p>
        </p:txBody>
      </p:sp>
    </p:spTree>
    <p:extLst>
      <p:ext uri="{BB962C8B-B14F-4D97-AF65-F5344CB8AC3E}">
        <p14:creationId xmlns:p14="http://schemas.microsoft.com/office/powerpoint/2010/main" val="395158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normAutofit/>
          </a:bodyPr>
          <a:lstStyle/>
          <a:p>
            <a:r>
              <a:rPr lang="en-AU" sz="3600" dirty="0">
                <a:solidFill>
                  <a:schemeClr val="tx1"/>
                </a:solidFill>
              </a:rPr>
              <a:t>Message</a:t>
            </a:r>
            <a:r>
              <a:rPr lang="en-AU" sz="3600" dirty="0"/>
              <a:t> </a:t>
            </a:r>
            <a:r>
              <a:rPr lang="en-AU" sz="3600" dirty="0">
                <a:solidFill>
                  <a:schemeClr val="tx1"/>
                </a:solidFill>
              </a:rPr>
              <a:t>Take-Out </a:t>
            </a:r>
            <a:r>
              <a:rPr lang="en-AU" sz="3600" dirty="0">
                <a:solidFill>
                  <a:srgbClr val="97CDDE"/>
                </a:solidFill>
              </a:rPr>
              <a:t>You Can’t Stop Us</a:t>
            </a:r>
          </a:p>
        </p:txBody>
      </p:sp>
      <p:sp>
        <p:nvSpPr>
          <p:cNvPr id="25" name="AutoShape 16">
            <a:extLst>
              <a:ext uri="{FF2B5EF4-FFF2-40B4-BE49-F238E27FC236}">
                <a16:creationId xmlns:a16="http://schemas.microsoft.com/office/drawing/2014/main" id="{96205413-E53E-43C3-BDB7-6FEA9E2C44B4}"/>
              </a:ext>
            </a:extLst>
          </p:cNvPr>
          <p:cNvSpPr>
            <a:spLocks noChangeArrowheads="1"/>
          </p:cNvSpPr>
          <p:nvPr/>
        </p:nvSpPr>
        <p:spPr bwMode="auto">
          <a:xfrm>
            <a:off x="7917161" y="1913246"/>
            <a:ext cx="4112977" cy="466679"/>
          </a:xfrm>
          <a:prstGeom prst="wedgeRoundRectCallout">
            <a:avLst>
              <a:gd name="adj1" fmla="val -70089"/>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200" dirty="0">
                <a:solidFill>
                  <a:schemeClr val="tx1">
                    <a:lumMod val="75000"/>
                  </a:schemeClr>
                </a:solidFill>
              </a:rPr>
              <a:t> “</a:t>
            </a:r>
            <a:r>
              <a:rPr kumimoji="1" lang="en-AU" sz="1200" dirty="0">
                <a:solidFill>
                  <a:schemeClr val="tx1">
                    <a:lumMod val="75000"/>
                  </a:schemeClr>
                </a:solidFill>
              </a:rPr>
              <a:t>Sport is important</a:t>
            </a:r>
            <a:r>
              <a:rPr kumimoji="1" lang="en-US" sz="1200" dirty="0">
                <a:solidFill>
                  <a:schemeClr val="tx1">
                    <a:lumMod val="75000"/>
                  </a:schemeClr>
                </a:solidFill>
              </a:rPr>
              <a:t>.”</a:t>
            </a:r>
            <a:endParaRPr kumimoji="1" lang="en-AU" sz="1200" dirty="0">
              <a:solidFill>
                <a:schemeClr val="tx1">
                  <a:lumMod val="75000"/>
                </a:schemeClr>
              </a:solidFill>
            </a:endParaRPr>
          </a:p>
        </p:txBody>
      </p:sp>
      <p:sp>
        <p:nvSpPr>
          <p:cNvPr id="30" name="AutoShape 16">
            <a:extLst>
              <a:ext uri="{FF2B5EF4-FFF2-40B4-BE49-F238E27FC236}">
                <a16:creationId xmlns:a16="http://schemas.microsoft.com/office/drawing/2014/main" id="{F54EA204-AB93-4999-BA19-E188F5E7E810}"/>
              </a:ext>
            </a:extLst>
          </p:cNvPr>
          <p:cNvSpPr>
            <a:spLocks noChangeArrowheads="1"/>
          </p:cNvSpPr>
          <p:nvPr/>
        </p:nvSpPr>
        <p:spPr bwMode="auto">
          <a:xfrm>
            <a:off x="9501039" y="1229405"/>
            <a:ext cx="2210331" cy="466678"/>
          </a:xfrm>
          <a:prstGeom prst="wedgeRoundRectCallout">
            <a:avLst>
              <a:gd name="adj1" fmla="val -63772"/>
              <a:gd name="adj2" fmla="val 369"/>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200" dirty="0">
                <a:solidFill>
                  <a:schemeClr val="tx1">
                    <a:lumMod val="75000"/>
                  </a:schemeClr>
                </a:solidFill>
              </a:rPr>
              <a:t> “</a:t>
            </a:r>
            <a:r>
              <a:rPr kumimoji="1" lang="en-AU" sz="1200" dirty="0">
                <a:solidFill>
                  <a:schemeClr val="tx1">
                    <a:lumMod val="75000"/>
                  </a:schemeClr>
                </a:solidFill>
              </a:rPr>
              <a:t>We can do it all together</a:t>
            </a:r>
            <a:r>
              <a:rPr kumimoji="1" lang="en-US" sz="1200" dirty="0">
                <a:solidFill>
                  <a:schemeClr val="tx1">
                    <a:lumMod val="75000"/>
                  </a:schemeClr>
                </a:solidFill>
              </a:rPr>
              <a:t>.”</a:t>
            </a:r>
            <a:endParaRPr kumimoji="1" lang="en-AU" sz="1200" dirty="0">
              <a:solidFill>
                <a:schemeClr val="tx1">
                  <a:lumMod val="75000"/>
                </a:schemeClr>
              </a:solidFill>
            </a:endParaRPr>
          </a:p>
        </p:txBody>
      </p:sp>
      <p:graphicFrame>
        <p:nvGraphicFramePr>
          <p:cNvPr id="17" name="Table 16">
            <a:extLst>
              <a:ext uri="{FF2B5EF4-FFF2-40B4-BE49-F238E27FC236}">
                <a16:creationId xmlns:a16="http://schemas.microsoft.com/office/drawing/2014/main" id="{DAAB64BA-C4AA-4B7B-A2EA-A99349805145}"/>
              </a:ext>
            </a:extLst>
          </p:cNvPr>
          <p:cNvGraphicFramePr>
            <a:graphicFrameLocks noGrp="1"/>
          </p:cNvGraphicFramePr>
          <p:nvPr>
            <p:extLst>
              <p:ext uri="{D42A27DB-BD31-4B8C-83A1-F6EECF244321}">
                <p14:modId xmlns:p14="http://schemas.microsoft.com/office/powerpoint/2010/main" val="1467214800"/>
              </p:ext>
            </p:extLst>
          </p:nvPr>
        </p:nvGraphicFramePr>
        <p:xfrm>
          <a:off x="276974" y="1574801"/>
          <a:ext cx="6744312" cy="4709526"/>
        </p:xfrm>
        <a:graphic>
          <a:graphicData uri="http://schemas.openxmlformats.org/drawingml/2006/table">
            <a:tbl>
              <a:tblPr firstRow="1" firstCol="1" bandRow="1">
                <a:tableStyleId>{2D5ABB26-0587-4C30-8999-92F81FD0307C}</a:tableStyleId>
              </a:tblPr>
              <a:tblGrid>
                <a:gridCol w="5133226">
                  <a:extLst>
                    <a:ext uri="{9D8B030D-6E8A-4147-A177-3AD203B41FA5}">
                      <a16:colId xmlns:a16="http://schemas.microsoft.com/office/drawing/2014/main" val="20000"/>
                    </a:ext>
                  </a:extLst>
                </a:gridCol>
                <a:gridCol w="1611086">
                  <a:extLst>
                    <a:ext uri="{9D8B030D-6E8A-4147-A177-3AD203B41FA5}">
                      <a16:colId xmlns:a16="http://schemas.microsoft.com/office/drawing/2014/main" val="3628010409"/>
                    </a:ext>
                  </a:extLst>
                </a:gridCol>
              </a:tblGrid>
              <a:tr h="472404">
                <a:tc>
                  <a:txBody>
                    <a:bodyPr/>
                    <a:lstStyle/>
                    <a:p>
                      <a:pPr algn="l">
                        <a:spcAft>
                          <a:spcPts val="0"/>
                        </a:spcAft>
                      </a:pPr>
                      <a:endParaRPr lang="en-AU" sz="1000" b="1" dirty="0">
                        <a:solidFill>
                          <a:srgbClr val="8BCFE3"/>
                        </a:solidFill>
                        <a:effectLst/>
                        <a:latin typeface="+mj-lt"/>
                        <a:ea typeface="Times New Roman"/>
                      </a:endParaRPr>
                    </a:p>
                  </a:txBody>
                  <a:tcPr marL="68580" marR="68580" marT="0" marB="0" anchor="ctr">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AU" sz="1400" b="1" i="0" u="none" strike="noStrike" kern="1200" dirty="0">
                          <a:solidFill>
                            <a:schemeClr val="bg1"/>
                          </a:solidFill>
                          <a:effectLst/>
                          <a:latin typeface="+mn-lt"/>
                          <a:ea typeface="+mn-ea"/>
                          <a:cs typeface="+mn-cs"/>
                        </a:rPr>
                        <a:t>You Can’t Stop </a:t>
                      </a:r>
                    </a:p>
                    <a:p>
                      <a:pPr algn="ctr" fontAlgn="b"/>
                      <a:r>
                        <a:rPr lang="en-AU" sz="1400" b="1" i="0" u="none" strike="noStrike" kern="1200" dirty="0">
                          <a:solidFill>
                            <a:schemeClr val="bg1"/>
                          </a:solidFill>
                          <a:effectLst/>
                          <a:latin typeface="+mn-lt"/>
                          <a:ea typeface="+mn-ea"/>
                          <a:cs typeface="+mn-cs"/>
                        </a:rPr>
                        <a:t>Us</a:t>
                      </a:r>
                    </a:p>
                  </a:txBody>
                  <a:tcPr marL="3600" marR="3600" marT="3600" marB="0" anchor="ctr">
                    <a:lnL w="12700" cap="flat" cmpd="sng" algn="ctr">
                      <a:no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0"/>
                  </a:ext>
                </a:extLst>
              </a:tr>
              <a:tr h="415357">
                <a:tc>
                  <a:txBody>
                    <a:bodyPr/>
                    <a:lstStyle/>
                    <a:p>
                      <a:pPr algn="r">
                        <a:spcAft>
                          <a:spcPts val="0"/>
                        </a:spcAft>
                      </a:pPr>
                      <a:r>
                        <a:rPr lang="en-AU" sz="1600" b="0" i="0" u="none" strike="noStrike" dirty="0">
                          <a:solidFill>
                            <a:schemeClr val="tx1"/>
                          </a:solidFill>
                          <a:effectLst/>
                          <a:latin typeface="Impact" panose="020B0806030902050204" pitchFamily="34" charset="0"/>
                        </a:rPr>
                        <a:t>Correct Message</a:t>
                      </a:r>
                      <a:endParaRPr lang="en-AU" sz="1600" i="1" dirty="0">
                        <a:solidFill>
                          <a:schemeClr val="tx1"/>
                        </a:solidFill>
                        <a:effectLst/>
                        <a:latin typeface="+mj-lt"/>
                      </a:endParaRPr>
                    </a:p>
                  </a:txBody>
                  <a:tcPr marL="18000" marR="18000" marT="18000" marB="18000" anchor="ctr">
                    <a:lnR w="12700" cap="flat" cmpd="sng" algn="ctr">
                      <a:noFill/>
                      <a:prstDash val="sysDot"/>
                      <a:round/>
                      <a:headEnd type="none" w="med" len="med"/>
                      <a:tailEnd type="none" w="med" len="med"/>
                    </a:lnR>
                    <a:lnT>
                      <a:noFill/>
                    </a:lnT>
                    <a:noFill/>
                  </a:tcPr>
                </a:tc>
                <a:tc>
                  <a:txBody>
                    <a:bodyPr/>
                    <a:lstStyle/>
                    <a:p>
                      <a:pPr algn="ctr">
                        <a:spcAft>
                          <a:spcPts val="0"/>
                        </a:spcAft>
                      </a:pPr>
                      <a:r>
                        <a:rPr lang="en-AU" sz="2000" b="0" dirty="0">
                          <a:solidFill>
                            <a:schemeClr val="tx1"/>
                          </a:solidFill>
                          <a:effectLst/>
                          <a:latin typeface="Impact" panose="020B0806030902050204" pitchFamily="34" charset="0"/>
                          <a:ea typeface="Times New Roman"/>
                        </a:rPr>
                        <a:t>76%</a:t>
                      </a:r>
                    </a:p>
                  </a:txBody>
                  <a:tcPr marL="18000" marR="18000" marT="18000" marB="18000" anchor="ctr">
                    <a:lnL w="12700" cap="flat" cmpd="sng" algn="ctr">
                      <a:noFill/>
                      <a:prstDash val="sysDot"/>
                      <a:round/>
                      <a:headEnd type="none" w="med" len="med"/>
                      <a:tailEnd type="none" w="med" len="med"/>
                    </a:lnL>
                    <a:lnR>
                      <a:noFill/>
                    </a:lnR>
                    <a:lnT>
                      <a:noFill/>
                    </a:lnT>
                    <a:solidFill>
                      <a:srgbClr val="8BCFE3"/>
                    </a:solidFill>
                  </a:tcPr>
                </a:tc>
                <a:extLst>
                  <a:ext uri="{0D108BD9-81ED-4DB2-BD59-A6C34878D82A}">
                    <a16:rowId xmlns:a16="http://schemas.microsoft.com/office/drawing/2014/main" val="10001"/>
                  </a:ext>
                </a:extLst>
              </a:tr>
              <a:tr h="415357">
                <a:tc>
                  <a:txBody>
                    <a:bodyPr/>
                    <a:lstStyle/>
                    <a:p>
                      <a:pPr algn="r" fontAlgn="ctr"/>
                      <a:r>
                        <a:rPr lang="en-US" sz="1400" b="0" i="0" u="none" strike="noStrike" dirty="0">
                          <a:solidFill>
                            <a:srgbClr val="000000"/>
                          </a:solidFill>
                          <a:effectLst/>
                          <a:latin typeface="+mn-lt"/>
                        </a:rPr>
                        <a:t> You can't stop sport/us/sport never stops</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19%</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0002"/>
                  </a:ext>
                </a:extLst>
              </a:tr>
              <a:tr h="415357">
                <a:tc>
                  <a:txBody>
                    <a:bodyPr/>
                    <a:lstStyle/>
                    <a:p>
                      <a:pPr algn="r" fontAlgn="ctr"/>
                      <a:r>
                        <a:rPr lang="en-US" sz="1400" b="0" i="0" u="none" strike="noStrike" dirty="0">
                          <a:solidFill>
                            <a:srgbClr val="000000"/>
                          </a:solidFill>
                          <a:effectLst/>
                          <a:latin typeface="+mn-lt"/>
                        </a:rPr>
                        <a:t>Nike/sports is inclusive/equal</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10%</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20337189"/>
                  </a:ext>
                </a:extLst>
              </a:tr>
              <a:tr h="415357">
                <a:tc>
                  <a:txBody>
                    <a:bodyPr/>
                    <a:lstStyle/>
                    <a:p>
                      <a:pPr algn="r" fontAlgn="ctr"/>
                      <a:r>
                        <a:rPr lang="en-US" sz="1400" b="0" i="0" u="none" strike="noStrike" dirty="0">
                          <a:solidFill>
                            <a:srgbClr val="000000"/>
                          </a:solidFill>
                          <a:effectLst/>
                          <a:latin typeface="+mn-lt"/>
                        </a:rPr>
                        <a:t>      Nike supports sports/teams through difficult times</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5%</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741486049"/>
                  </a:ext>
                </a:extLst>
              </a:tr>
              <a:tr h="415357">
                <a:tc>
                  <a:txBody>
                    <a:bodyPr/>
                    <a:lstStyle/>
                    <a:p>
                      <a:pPr algn="r" fontAlgn="ctr"/>
                      <a:r>
                        <a:rPr lang="en-US" sz="1400" b="0" i="0" u="none" strike="noStrike" dirty="0">
                          <a:solidFill>
                            <a:srgbClr val="000000"/>
                          </a:solidFill>
                          <a:effectLst/>
                          <a:latin typeface="+mn-lt"/>
                        </a:rPr>
                        <a:t>Sports unite everyone/connects people/we can get over this through sports</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8%</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340165794"/>
                  </a:ext>
                </a:extLst>
              </a:tr>
              <a:tr h="415357">
                <a:tc>
                  <a:txBody>
                    <a:bodyPr/>
                    <a:lstStyle/>
                    <a:p>
                      <a:pPr algn="r" fontAlgn="ctr"/>
                      <a:r>
                        <a:rPr lang="en-US" sz="1400" b="0" i="0" u="none" strike="noStrike" dirty="0">
                          <a:solidFill>
                            <a:srgbClr val="000000"/>
                          </a:solidFill>
                          <a:effectLst/>
                          <a:latin typeface="+mn-lt"/>
                        </a:rPr>
                        <a:t>Everyone can still enjoy sports/anyone can do it/you can enjoy sports anywhere</a:t>
                      </a:r>
                      <a:endParaRPr lang="en-AU" sz="1400" b="0" i="0" u="none" strike="noStrike" dirty="0">
                        <a:solidFill>
                          <a:srgbClr val="000000"/>
                        </a:solidFill>
                        <a:effectLst/>
                        <a:latin typeface="+mn-lt"/>
                      </a:endParaRP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8%</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364777070"/>
                  </a:ext>
                </a:extLst>
              </a:tr>
              <a:tr h="415357">
                <a:tc>
                  <a:txBody>
                    <a:bodyPr/>
                    <a:lstStyle/>
                    <a:p>
                      <a:pPr algn="r" fontAlgn="ctr"/>
                      <a:r>
                        <a:rPr lang="en-US" sz="1400" b="0" i="0" u="none" strike="noStrike" dirty="0">
                          <a:solidFill>
                            <a:srgbClr val="000000"/>
                          </a:solidFill>
                          <a:effectLst/>
                          <a:latin typeface="+mn-lt"/>
                        </a:rPr>
                        <a:t>Never give up/we can do this/everything will be okay/life goes on</a:t>
                      </a:r>
                      <a:endParaRPr lang="en-AU" sz="1400" b="0" i="0" u="none" strike="noStrike" dirty="0">
                        <a:solidFill>
                          <a:srgbClr val="000000"/>
                        </a:solidFill>
                        <a:effectLst/>
                        <a:latin typeface="+mn-lt"/>
                      </a:endParaRP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8%</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603443107"/>
                  </a:ext>
                </a:extLst>
              </a:tr>
              <a:tr h="415357">
                <a:tc>
                  <a:txBody>
                    <a:bodyPr/>
                    <a:lstStyle/>
                    <a:p>
                      <a:pPr algn="r" fontAlgn="ctr"/>
                      <a:r>
                        <a:rPr lang="en-US" sz="1400" b="0" i="0" u="none" strike="noStrike" dirty="0">
                          <a:solidFill>
                            <a:srgbClr val="000000"/>
                          </a:solidFill>
                          <a:effectLst/>
                          <a:latin typeface="+mn-lt"/>
                        </a:rPr>
                        <a:t>   Sports will help us overcome adversity/come back as it was</a:t>
                      </a:r>
                      <a:endParaRPr lang="en-AU" sz="1400" b="0" i="0" u="none" strike="noStrike" dirty="0">
                        <a:solidFill>
                          <a:srgbClr val="000000"/>
                        </a:solidFill>
                        <a:effectLst/>
                        <a:latin typeface="+mn-lt"/>
                      </a:endParaRP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Times New Roman"/>
                          <a:cs typeface="+mn-cs"/>
                        </a:rPr>
                        <a:t>6%</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754995460"/>
                  </a:ext>
                </a:extLst>
              </a:tr>
              <a:tr h="41535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Other</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400" b="0" dirty="0">
                          <a:solidFill>
                            <a:schemeClr val="bg1"/>
                          </a:solidFill>
                          <a:effectLst/>
                          <a:latin typeface="+mj-lt"/>
                          <a:ea typeface="Times New Roman"/>
                        </a:rPr>
                        <a:t>11%</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2651965782"/>
                  </a:ext>
                </a:extLst>
              </a:tr>
              <a:tr h="41535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Don’t Know</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400" b="0" dirty="0">
                          <a:solidFill>
                            <a:schemeClr val="bg1"/>
                          </a:solidFill>
                          <a:effectLst/>
                          <a:latin typeface="+mj-lt"/>
                          <a:ea typeface="Times New Roman"/>
                        </a:rPr>
                        <a:t>4%</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349328999"/>
                  </a:ext>
                </a:extLst>
              </a:tr>
            </a:tbl>
          </a:graphicData>
        </a:graphic>
      </p:graphicFrame>
      <p:sp>
        <p:nvSpPr>
          <p:cNvPr id="27" name="TextBox 26">
            <a:extLst>
              <a:ext uri="{FF2B5EF4-FFF2-40B4-BE49-F238E27FC236}">
                <a16:creationId xmlns:a16="http://schemas.microsoft.com/office/drawing/2014/main" id="{FF3ED8E2-AB53-4528-BE31-95D9BFE653D4}"/>
              </a:ext>
            </a:extLst>
          </p:cNvPr>
          <p:cNvSpPr txBox="1"/>
          <p:nvPr/>
        </p:nvSpPr>
        <p:spPr>
          <a:xfrm>
            <a:off x="2442000" y="6288847"/>
            <a:ext cx="7308000" cy="371739"/>
          </a:xfrm>
          <a:prstGeom prst="rect">
            <a:avLst/>
          </a:prstGeom>
          <a:noFill/>
        </p:spPr>
        <p:txBody>
          <a:bodyPr wrap="square" rtlCol="0">
            <a:noAutofit/>
          </a:bodyPr>
          <a:lstStyle/>
          <a:p>
            <a:pPr algn="ctr">
              <a:defRPr/>
            </a:pPr>
            <a:r>
              <a:rPr lang="en-AU" sz="900" dirty="0">
                <a:solidFill>
                  <a:schemeClr val="tx1">
                    <a:lumMod val="75000"/>
                  </a:schemeClr>
                </a:solidFill>
              </a:rPr>
              <a:t>O3: What is the main idea the ad is trying to get across? </a:t>
            </a:r>
          </a:p>
          <a:p>
            <a:pPr algn="ctr">
              <a:defRPr/>
            </a:pPr>
            <a:r>
              <a:rPr lang="en-AU" sz="900" dirty="0">
                <a:solidFill>
                  <a:schemeClr val="tx1">
                    <a:lumMod val="75000"/>
                  </a:schemeClr>
                </a:solidFill>
              </a:rPr>
              <a:t>Nike You Can’t Stop Us (n=154)</a:t>
            </a:r>
          </a:p>
        </p:txBody>
      </p:sp>
      <p:sp>
        <p:nvSpPr>
          <p:cNvPr id="32" name="Text Placeholder 2">
            <a:extLst>
              <a:ext uri="{FF2B5EF4-FFF2-40B4-BE49-F238E27FC236}">
                <a16:creationId xmlns:a16="http://schemas.microsoft.com/office/drawing/2014/main" id="{7E816A98-ECF9-4451-A486-455C5F7DFBD2}"/>
              </a:ext>
            </a:extLst>
          </p:cNvPr>
          <p:cNvSpPr>
            <a:spLocks noGrp="1"/>
          </p:cNvSpPr>
          <p:nvPr>
            <p:ph type="body" sz="quarter" idx="12"/>
          </p:nvPr>
        </p:nvSpPr>
        <p:spPr>
          <a:xfrm>
            <a:off x="149523" y="568537"/>
            <a:ext cx="11771544" cy="1006264"/>
          </a:xfrm>
        </p:spPr>
        <p:txBody>
          <a:bodyPr>
            <a:normAutofit/>
          </a:bodyPr>
          <a:lstStyle/>
          <a:p>
            <a:r>
              <a:rPr lang="en-AU" dirty="0">
                <a:solidFill>
                  <a:srgbClr val="262626"/>
                </a:solidFill>
              </a:rPr>
              <a:t>The message is well communicated.  The ad highlights the common goals and experiences shared by athletes around the world with the majority talking about support and diversity through sport</a:t>
            </a:r>
          </a:p>
        </p:txBody>
      </p:sp>
      <p:grpSp>
        <p:nvGrpSpPr>
          <p:cNvPr id="19" name="Group 18">
            <a:extLst>
              <a:ext uri="{FF2B5EF4-FFF2-40B4-BE49-F238E27FC236}">
                <a16:creationId xmlns:a16="http://schemas.microsoft.com/office/drawing/2014/main" id="{1E0C6057-33B2-4C29-84B5-2DCFBF4345FD}"/>
              </a:ext>
            </a:extLst>
          </p:cNvPr>
          <p:cNvGrpSpPr/>
          <p:nvPr/>
        </p:nvGrpSpPr>
        <p:grpSpPr>
          <a:xfrm>
            <a:off x="6614455" y="1913246"/>
            <a:ext cx="854768" cy="704160"/>
            <a:chOff x="1161877" y="5361074"/>
            <a:chExt cx="914401" cy="837955"/>
          </a:xfrm>
          <a:solidFill>
            <a:srgbClr val="79E4F3"/>
          </a:solidFill>
        </p:grpSpPr>
        <p:sp>
          <p:nvSpPr>
            <p:cNvPr id="22" name="Oval 21">
              <a:extLst>
                <a:ext uri="{FF2B5EF4-FFF2-40B4-BE49-F238E27FC236}">
                  <a16:creationId xmlns:a16="http://schemas.microsoft.com/office/drawing/2014/main" id="{6FC2C448-7AE4-4F20-A2E3-23A5C6048898}"/>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23" name="TextBox 22">
              <a:extLst>
                <a:ext uri="{FF2B5EF4-FFF2-40B4-BE49-F238E27FC236}">
                  <a16:creationId xmlns:a16="http://schemas.microsoft.com/office/drawing/2014/main" id="{E57FA803-BE16-42EB-8256-8BA293195BB2}"/>
                </a:ext>
              </a:extLst>
            </p:cNvPr>
            <p:cNvSpPr txBox="1"/>
            <p:nvPr/>
          </p:nvSpPr>
          <p:spPr>
            <a:xfrm>
              <a:off x="1161877" y="5361074"/>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70%+</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Benchmark</a:t>
              </a:r>
              <a:endParaRPr lang="en-AU" sz="1000" b="1" kern="0" dirty="0">
                <a:solidFill>
                  <a:prstClr val="white"/>
                </a:solidFill>
                <a:ea typeface="ＭＳ Ｐゴシック" pitchFamily="2" charset="-128"/>
              </a:endParaRPr>
            </a:p>
          </p:txBody>
        </p:sp>
      </p:grpSp>
      <p:sp>
        <p:nvSpPr>
          <p:cNvPr id="20" name="AutoShape 16">
            <a:extLst>
              <a:ext uri="{FF2B5EF4-FFF2-40B4-BE49-F238E27FC236}">
                <a16:creationId xmlns:a16="http://schemas.microsoft.com/office/drawing/2014/main" id="{77D59797-A06E-4454-93F1-ACEF12EDA33C}"/>
              </a:ext>
            </a:extLst>
          </p:cNvPr>
          <p:cNvSpPr>
            <a:spLocks noChangeArrowheads="1"/>
          </p:cNvSpPr>
          <p:nvPr/>
        </p:nvSpPr>
        <p:spPr bwMode="auto">
          <a:xfrm>
            <a:off x="9241971" y="2587714"/>
            <a:ext cx="2768887" cy="561043"/>
          </a:xfrm>
          <a:prstGeom prst="wedgeRoundRectCallout">
            <a:avLst>
              <a:gd name="adj1" fmla="val -70089"/>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200" dirty="0">
                <a:solidFill>
                  <a:schemeClr val="tx1">
                    <a:lumMod val="75000"/>
                  </a:schemeClr>
                </a:solidFill>
              </a:rPr>
              <a:t> “</a:t>
            </a:r>
            <a:r>
              <a:rPr kumimoji="1" lang="en-AU" sz="1200" dirty="0">
                <a:solidFill>
                  <a:schemeClr val="tx1">
                    <a:lumMod val="75000"/>
                  </a:schemeClr>
                </a:solidFill>
              </a:rPr>
              <a:t>Resilience and diversity in sports</a:t>
            </a:r>
            <a:r>
              <a:rPr kumimoji="1" lang="en-US" sz="1200" dirty="0">
                <a:solidFill>
                  <a:schemeClr val="tx1">
                    <a:lumMod val="75000"/>
                  </a:schemeClr>
                </a:solidFill>
              </a:rPr>
              <a:t>.”</a:t>
            </a:r>
            <a:endParaRPr kumimoji="1" lang="en-AU" sz="1200" dirty="0">
              <a:solidFill>
                <a:schemeClr val="tx1">
                  <a:lumMod val="75000"/>
                </a:schemeClr>
              </a:solidFill>
            </a:endParaRPr>
          </a:p>
        </p:txBody>
      </p:sp>
      <p:sp>
        <p:nvSpPr>
          <p:cNvPr id="33" name="AutoShape 16">
            <a:extLst>
              <a:ext uri="{FF2B5EF4-FFF2-40B4-BE49-F238E27FC236}">
                <a16:creationId xmlns:a16="http://schemas.microsoft.com/office/drawing/2014/main" id="{E7605208-6EF8-48C1-B812-F0F1CCC5ED09}"/>
              </a:ext>
            </a:extLst>
          </p:cNvPr>
          <p:cNvSpPr>
            <a:spLocks noChangeArrowheads="1"/>
          </p:cNvSpPr>
          <p:nvPr/>
        </p:nvSpPr>
        <p:spPr bwMode="auto">
          <a:xfrm>
            <a:off x="9769279" y="3365369"/>
            <a:ext cx="2260859" cy="869705"/>
          </a:xfrm>
          <a:prstGeom prst="wedgeRoundRectCallout">
            <a:avLst>
              <a:gd name="adj1" fmla="val -70089"/>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200" dirty="0">
                <a:solidFill>
                  <a:schemeClr val="tx1">
                    <a:lumMod val="75000"/>
                  </a:schemeClr>
                </a:solidFill>
              </a:rPr>
              <a:t> “</a:t>
            </a:r>
            <a:r>
              <a:rPr kumimoji="1" lang="en-AU" sz="1200" dirty="0">
                <a:solidFill>
                  <a:schemeClr val="tx1">
                    <a:lumMod val="75000"/>
                  </a:schemeClr>
                </a:solidFill>
              </a:rPr>
              <a:t>We stand together regardless of the challenges we face</a:t>
            </a:r>
            <a:r>
              <a:rPr kumimoji="1" lang="en-US" sz="1200" dirty="0">
                <a:solidFill>
                  <a:schemeClr val="tx1">
                    <a:lumMod val="75000"/>
                  </a:schemeClr>
                </a:solidFill>
              </a:rPr>
              <a:t>.”</a:t>
            </a:r>
            <a:endParaRPr kumimoji="1" lang="en-AU" sz="1200" dirty="0">
              <a:solidFill>
                <a:schemeClr val="tx1">
                  <a:lumMod val="75000"/>
                </a:schemeClr>
              </a:solidFill>
            </a:endParaRPr>
          </a:p>
        </p:txBody>
      </p:sp>
      <p:sp>
        <p:nvSpPr>
          <p:cNvPr id="3" name="AutoShape 16">
            <a:extLst>
              <a:ext uri="{FF2B5EF4-FFF2-40B4-BE49-F238E27FC236}">
                <a16:creationId xmlns:a16="http://schemas.microsoft.com/office/drawing/2014/main" id="{041F869D-1E25-430E-9ECD-5BDA102A6E41}"/>
              </a:ext>
            </a:extLst>
          </p:cNvPr>
          <p:cNvSpPr>
            <a:spLocks noChangeArrowheads="1"/>
          </p:cNvSpPr>
          <p:nvPr/>
        </p:nvSpPr>
        <p:spPr bwMode="auto">
          <a:xfrm>
            <a:off x="9819807" y="4386659"/>
            <a:ext cx="2210331" cy="827615"/>
          </a:xfrm>
          <a:prstGeom prst="wedgeRoundRectCallout">
            <a:avLst>
              <a:gd name="adj1" fmla="val -70089"/>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200" dirty="0">
                <a:solidFill>
                  <a:schemeClr val="tx1">
                    <a:lumMod val="75000"/>
                  </a:schemeClr>
                </a:solidFill>
              </a:rPr>
              <a:t> “</a:t>
            </a:r>
            <a:r>
              <a:rPr kumimoji="1" lang="en-AU" sz="1200" dirty="0">
                <a:solidFill>
                  <a:schemeClr val="tx1">
                    <a:lumMod val="75000"/>
                  </a:schemeClr>
                </a:solidFill>
              </a:rPr>
              <a:t>We can do anything we want to do</a:t>
            </a:r>
            <a:r>
              <a:rPr kumimoji="1" lang="en-US" sz="1200" dirty="0">
                <a:solidFill>
                  <a:schemeClr val="tx1">
                    <a:lumMod val="75000"/>
                  </a:schemeClr>
                </a:solidFill>
              </a:rPr>
              <a:t>.”</a:t>
            </a:r>
            <a:endParaRPr kumimoji="1" lang="en-AU" sz="1200" dirty="0">
              <a:solidFill>
                <a:schemeClr val="tx1">
                  <a:lumMod val="75000"/>
                </a:schemeClr>
              </a:solidFill>
            </a:endParaRPr>
          </a:p>
        </p:txBody>
      </p:sp>
      <p:sp>
        <p:nvSpPr>
          <p:cNvPr id="21" name="AutoShape 16">
            <a:extLst>
              <a:ext uri="{FF2B5EF4-FFF2-40B4-BE49-F238E27FC236}">
                <a16:creationId xmlns:a16="http://schemas.microsoft.com/office/drawing/2014/main" id="{E71928FA-2797-4F87-85F2-71998370354D}"/>
              </a:ext>
            </a:extLst>
          </p:cNvPr>
          <p:cNvSpPr>
            <a:spLocks noChangeArrowheads="1"/>
          </p:cNvSpPr>
          <p:nvPr/>
        </p:nvSpPr>
        <p:spPr bwMode="auto">
          <a:xfrm>
            <a:off x="9819809" y="5427673"/>
            <a:ext cx="2210329" cy="538105"/>
          </a:xfrm>
          <a:prstGeom prst="wedgeRoundRectCallout">
            <a:avLst>
              <a:gd name="adj1" fmla="val -63772"/>
              <a:gd name="adj2" fmla="val 369"/>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200" dirty="0">
                <a:solidFill>
                  <a:schemeClr val="tx1">
                    <a:lumMod val="75000"/>
                  </a:schemeClr>
                </a:solidFill>
              </a:rPr>
              <a:t> “</a:t>
            </a:r>
            <a:r>
              <a:rPr kumimoji="1" lang="en-AU" sz="1200" dirty="0">
                <a:solidFill>
                  <a:schemeClr val="tx1">
                    <a:lumMod val="75000"/>
                  </a:schemeClr>
                </a:solidFill>
              </a:rPr>
              <a:t>You can’t stop sport</a:t>
            </a:r>
            <a:r>
              <a:rPr kumimoji="1" lang="en-US" sz="1200" dirty="0">
                <a:solidFill>
                  <a:schemeClr val="tx1">
                    <a:lumMod val="75000"/>
                  </a:schemeClr>
                </a:solidFill>
              </a:rPr>
              <a:t>.”</a:t>
            </a:r>
            <a:endParaRPr kumimoji="1" lang="en-AU" sz="1200" dirty="0">
              <a:solidFill>
                <a:schemeClr val="tx1">
                  <a:lumMod val="75000"/>
                </a:schemeClr>
              </a:solidFill>
            </a:endParaRPr>
          </a:p>
        </p:txBody>
      </p:sp>
      <p:sp>
        <p:nvSpPr>
          <p:cNvPr id="31" name="Slide Number Placeholder 8">
            <a:extLst>
              <a:ext uri="{FF2B5EF4-FFF2-40B4-BE49-F238E27FC236}">
                <a16:creationId xmlns:a16="http://schemas.microsoft.com/office/drawing/2014/main" id="{83CAED93-47AF-4D59-A408-5BEB73E24773}"/>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11</a:t>
            </a:fld>
            <a:endParaRPr lang="en-AU" dirty="0"/>
          </a:p>
        </p:txBody>
      </p:sp>
      <p:pic>
        <p:nvPicPr>
          <p:cNvPr id="5" name="Picture 4">
            <a:extLst>
              <a:ext uri="{FF2B5EF4-FFF2-40B4-BE49-F238E27FC236}">
                <a16:creationId xmlns:a16="http://schemas.microsoft.com/office/drawing/2014/main" id="{96598EE8-CF85-49C8-8626-9826523940AB}"/>
              </a:ext>
            </a:extLst>
          </p:cNvPr>
          <p:cNvPicPr>
            <a:picLocks noChangeAspect="1"/>
          </p:cNvPicPr>
          <p:nvPr/>
        </p:nvPicPr>
        <p:blipFill rotWithShape="1">
          <a:blip r:embed="rId3"/>
          <a:srcRect l="38336" r="27953"/>
          <a:stretch/>
        </p:blipFill>
        <p:spPr>
          <a:xfrm>
            <a:off x="7680373" y="3709244"/>
            <a:ext cx="2139434" cy="3139712"/>
          </a:xfrm>
          <a:prstGeom prst="rect">
            <a:avLst/>
          </a:prstGeom>
        </p:spPr>
      </p:pic>
    </p:spTree>
    <p:extLst>
      <p:ext uri="{BB962C8B-B14F-4D97-AF65-F5344CB8AC3E}">
        <p14:creationId xmlns:p14="http://schemas.microsoft.com/office/powerpoint/2010/main" val="197448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4EFDF4E2-EE5C-4A1B-944F-607DB6C7AFAB}"/>
              </a:ext>
            </a:extLst>
          </p:cNvPr>
          <p:cNvSpPr>
            <a:spLocks noChangeShapeType="1"/>
          </p:cNvSpPr>
          <p:nvPr/>
        </p:nvSpPr>
        <p:spPr bwMode="auto">
          <a:xfrm>
            <a:off x="1002995" y="4721032"/>
            <a:ext cx="10432992" cy="4383"/>
          </a:xfrm>
          <a:prstGeom prst="line">
            <a:avLst/>
          </a:prstGeom>
          <a:noFill/>
          <a:ln w="31750">
            <a:solidFill>
              <a:srgbClr val="6FBFC7"/>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graphicFrame>
        <p:nvGraphicFramePr>
          <p:cNvPr id="29" name="PP_BondFactors">
            <a:extLst>
              <a:ext uri="{FF2B5EF4-FFF2-40B4-BE49-F238E27FC236}">
                <a16:creationId xmlns:a16="http://schemas.microsoft.com/office/drawing/2014/main" id="{44621FE9-7844-48B6-AF1A-3723D3C4C135}"/>
              </a:ext>
            </a:extLst>
          </p:cNvPr>
          <p:cNvGraphicFramePr/>
          <p:nvPr>
            <p:extLst>
              <p:ext uri="{D42A27DB-BD31-4B8C-83A1-F6EECF244321}">
                <p14:modId xmlns:p14="http://schemas.microsoft.com/office/powerpoint/2010/main" val="1901935121"/>
              </p:ext>
            </p:extLst>
          </p:nvPr>
        </p:nvGraphicFramePr>
        <p:xfrm>
          <a:off x="434869" y="3835648"/>
          <a:ext cx="11008194" cy="2507345"/>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 Box 4"/>
          <p:cNvSpPr txBox="1">
            <a:spLocks noChangeArrowheads="1"/>
          </p:cNvSpPr>
          <p:nvPr/>
        </p:nvSpPr>
        <p:spPr bwMode="auto">
          <a:xfrm>
            <a:off x="2839046" y="6216510"/>
            <a:ext cx="700384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Century Gothic" pitchFamily="34" charset="0"/>
                <a:cs typeface="Arial" charset="0"/>
              </a:defRPr>
            </a:lvl1pPr>
            <a:lvl2pPr marL="742950" indent="-285750" eaLnBrk="0" hangingPunct="0">
              <a:defRPr sz="2800">
                <a:solidFill>
                  <a:schemeClr val="tx1"/>
                </a:solidFill>
                <a:latin typeface="Century Gothic" pitchFamily="34" charset="0"/>
                <a:cs typeface="Arial" charset="0"/>
              </a:defRPr>
            </a:lvl2pPr>
            <a:lvl3pPr marL="1143000" indent="-228600" eaLnBrk="0" hangingPunct="0">
              <a:defRPr sz="2800">
                <a:solidFill>
                  <a:schemeClr val="tx1"/>
                </a:solidFill>
                <a:latin typeface="Century Gothic" pitchFamily="34" charset="0"/>
                <a:cs typeface="Arial" charset="0"/>
              </a:defRPr>
            </a:lvl3pPr>
            <a:lvl4pPr marL="1600200" indent="-228600" eaLnBrk="0" hangingPunct="0">
              <a:defRPr sz="2800">
                <a:solidFill>
                  <a:schemeClr val="tx1"/>
                </a:solidFill>
                <a:latin typeface="Century Gothic" pitchFamily="34" charset="0"/>
                <a:cs typeface="Arial" charset="0"/>
              </a:defRPr>
            </a:lvl4pPr>
            <a:lvl5pPr marL="2057400" indent="-228600" eaLnBrk="0" hangingPunct="0">
              <a:defRPr sz="2800">
                <a:solidFill>
                  <a:schemeClr val="tx1"/>
                </a:solidFill>
                <a:latin typeface="Century Gothic" pitchFamily="34" charset="0"/>
                <a:cs typeface="Arial" charset="0"/>
              </a:defRPr>
            </a:lvl5pPr>
            <a:lvl6pPr marL="2514600" indent="-228600" eaLnBrk="0" fontAlgn="base" hangingPunct="0">
              <a:spcBef>
                <a:spcPct val="0"/>
              </a:spcBef>
              <a:spcAft>
                <a:spcPct val="0"/>
              </a:spcAft>
              <a:defRPr sz="2800">
                <a:solidFill>
                  <a:schemeClr val="tx1"/>
                </a:solidFill>
                <a:latin typeface="Century Gothic" pitchFamily="34" charset="0"/>
                <a:cs typeface="Arial" charset="0"/>
              </a:defRPr>
            </a:lvl6pPr>
            <a:lvl7pPr marL="2971800" indent="-228600" eaLnBrk="0" fontAlgn="base" hangingPunct="0">
              <a:spcBef>
                <a:spcPct val="0"/>
              </a:spcBef>
              <a:spcAft>
                <a:spcPct val="0"/>
              </a:spcAft>
              <a:defRPr sz="2800">
                <a:solidFill>
                  <a:schemeClr val="tx1"/>
                </a:solidFill>
                <a:latin typeface="Century Gothic" pitchFamily="34" charset="0"/>
                <a:cs typeface="Arial" charset="0"/>
              </a:defRPr>
            </a:lvl7pPr>
            <a:lvl8pPr marL="3429000" indent="-228600" eaLnBrk="0" fontAlgn="base" hangingPunct="0">
              <a:spcBef>
                <a:spcPct val="0"/>
              </a:spcBef>
              <a:spcAft>
                <a:spcPct val="0"/>
              </a:spcAft>
              <a:defRPr sz="2800">
                <a:solidFill>
                  <a:schemeClr val="tx1"/>
                </a:solidFill>
                <a:latin typeface="Century Gothic" pitchFamily="34" charset="0"/>
                <a:cs typeface="Arial" charset="0"/>
              </a:defRPr>
            </a:lvl8pPr>
            <a:lvl9pPr marL="3886200" indent="-228600" eaLnBrk="0" fontAlgn="base" hangingPunct="0">
              <a:spcBef>
                <a:spcPct val="0"/>
              </a:spcBef>
              <a:spcAft>
                <a:spcPct val="0"/>
              </a:spcAft>
              <a:defRPr sz="2800">
                <a:solidFill>
                  <a:schemeClr val="tx1"/>
                </a:solidFill>
                <a:latin typeface="Century Gothic" pitchFamily="34" charset="0"/>
                <a:cs typeface="Arial" charset="0"/>
              </a:defRPr>
            </a:lvl9pPr>
          </a:lstStyle>
          <a:p>
            <a:pPr eaLnBrk="1" fontAlgn="base" hangingPunct="1">
              <a:spcBef>
                <a:spcPct val="0"/>
              </a:spcBef>
              <a:spcAft>
                <a:spcPct val="0"/>
              </a:spcAft>
              <a:defRPr/>
            </a:pPr>
            <a:r>
              <a:rPr lang="en-AU" sz="900" dirty="0"/>
              <a:t>Source: </a:t>
            </a:r>
            <a:r>
              <a:rPr lang="en-AU" sz="900" dirty="0" err="1"/>
              <a:t>add+impact</a:t>
            </a:r>
            <a:r>
              <a:rPr lang="en-AU" sz="900" baseline="30000" dirty="0"/>
              <a:t>®</a:t>
            </a:r>
            <a:r>
              <a:rPr lang="en-AU" sz="900" dirty="0"/>
              <a:t> Brand Bonding statements. *Note: Results shown are not means, they are standardised factor scores</a:t>
            </a:r>
          </a:p>
        </p:txBody>
      </p:sp>
      <p:sp>
        <p:nvSpPr>
          <p:cNvPr id="23" name="Rectangle 22">
            <a:extLst>
              <a:ext uri="{FF2B5EF4-FFF2-40B4-BE49-F238E27FC236}">
                <a16:creationId xmlns:a16="http://schemas.microsoft.com/office/drawing/2014/main" id="{5A9A7EC9-AA1C-4C8F-8880-6BE075304065}"/>
              </a:ext>
            </a:extLst>
          </p:cNvPr>
          <p:cNvSpPr/>
          <p:nvPr/>
        </p:nvSpPr>
        <p:spPr>
          <a:xfrm>
            <a:off x="1753588" y="1240845"/>
            <a:ext cx="2639835" cy="391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defRPr/>
            </a:pPr>
            <a:r>
              <a:rPr lang="en-AU">
                <a:solidFill>
                  <a:srgbClr val="FFFFFF"/>
                </a:solidFill>
                <a:latin typeface="Impact" panose="020B0806030902050204" pitchFamily="34" charset="0"/>
              </a:rPr>
              <a:t>BRAND BONDING</a:t>
            </a:r>
          </a:p>
        </p:txBody>
      </p:sp>
      <p:sp>
        <p:nvSpPr>
          <p:cNvPr id="56" name="Line 4"/>
          <p:cNvSpPr>
            <a:spLocks noChangeShapeType="1"/>
          </p:cNvSpPr>
          <p:nvPr/>
        </p:nvSpPr>
        <p:spPr bwMode="auto">
          <a:xfrm flipV="1">
            <a:off x="719958" y="2218069"/>
            <a:ext cx="3344042" cy="11514"/>
          </a:xfrm>
          <a:prstGeom prst="line">
            <a:avLst/>
          </a:prstGeom>
          <a:noFill/>
          <a:ln w="28575">
            <a:solidFill>
              <a:srgbClr val="91D2E5"/>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sp>
        <p:nvSpPr>
          <p:cNvPr id="26" name="Title 1">
            <a:extLst>
              <a:ext uri="{FF2B5EF4-FFF2-40B4-BE49-F238E27FC236}">
                <a16:creationId xmlns:a16="http://schemas.microsoft.com/office/drawing/2014/main" id="{C979DCB9-E8BC-48CA-978D-8F2500B8EC37}"/>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Bonding</a:t>
            </a:r>
            <a:r>
              <a:rPr kumimoji="0" lang="en-AU" sz="3600" b="0" i="0" u="none" strike="noStrike" kern="1200" cap="none" spc="0" normalizeH="0" baseline="0" noProof="0" dirty="0">
                <a:ln>
                  <a:noFill/>
                </a:ln>
                <a:solidFill>
                  <a:srgbClr val="595959"/>
                </a:solidFill>
                <a:effectLst/>
                <a:uLnTx/>
                <a:uFillTx/>
                <a:latin typeface="Impact" panose="020B0806030902050204" pitchFamily="34" charset="0"/>
                <a:ea typeface="+mj-ea"/>
                <a:cs typeface="+mj-cs"/>
              </a:rPr>
              <a:t> </a:t>
            </a:r>
            <a:r>
              <a:rPr lang="en-AU" sz="3600" dirty="0">
                <a:solidFill>
                  <a:srgbClr val="8AD0E4"/>
                </a:solidFill>
                <a:latin typeface="Impact" panose="020B0806030902050204" pitchFamily="34" charset="0"/>
              </a:rPr>
              <a:t>to Nike</a:t>
            </a:r>
          </a:p>
        </p:txBody>
      </p:sp>
      <p:sp>
        <p:nvSpPr>
          <p:cNvPr id="42" name="Rectangle 41">
            <a:extLst>
              <a:ext uri="{FF2B5EF4-FFF2-40B4-BE49-F238E27FC236}">
                <a16:creationId xmlns:a16="http://schemas.microsoft.com/office/drawing/2014/main" id="{FBDC0580-5720-488E-B43F-535F3A8AF96D}"/>
              </a:ext>
            </a:extLst>
          </p:cNvPr>
          <p:cNvSpPr/>
          <p:nvPr/>
        </p:nvSpPr>
        <p:spPr>
          <a:xfrm>
            <a:off x="209811" y="1388477"/>
            <a:ext cx="3422152" cy="391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Brand Bonding</a:t>
            </a:r>
          </a:p>
        </p:txBody>
      </p:sp>
      <p:sp>
        <p:nvSpPr>
          <p:cNvPr id="44" name="Rectangle 43">
            <a:extLst>
              <a:ext uri="{FF2B5EF4-FFF2-40B4-BE49-F238E27FC236}">
                <a16:creationId xmlns:a16="http://schemas.microsoft.com/office/drawing/2014/main" id="{9638AE09-753A-406E-B754-1AC39CC61961}"/>
              </a:ext>
            </a:extLst>
          </p:cNvPr>
          <p:cNvSpPr/>
          <p:nvPr/>
        </p:nvSpPr>
        <p:spPr>
          <a:xfrm>
            <a:off x="255915" y="3764991"/>
            <a:ext cx="5416187" cy="49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Bonding Diagnostics</a:t>
            </a:r>
          </a:p>
        </p:txBody>
      </p:sp>
      <p:sp>
        <p:nvSpPr>
          <p:cNvPr id="46" name="TextBox 41">
            <a:extLst>
              <a:ext uri="{FF2B5EF4-FFF2-40B4-BE49-F238E27FC236}">
                <a16:creationId xmlns:a16="http://schemas.microsoft.com/office/drawing/2014/main" id="{F307AC00-04B8-4012-B742-A40CB5EB575D}"/>
              </a:ext>
            </a:extLst>
          </p:cNvPr>
          <p:cNvSpPr txBox="1"/>
          <p:nvPr/>
        </p:nvSpPr>
        <p:spPr>
          <a:xfrm>
            <a:off x="846456" y="5908733"/>
            <a:ext cx="97893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Are the ideas relevant?</a:t>
            </a:r>
          </a:p>
        </p:txBody>
      </p:sp>
      <p:sp>
        <p:nvSpPr>
          <p:cNvPr id="47" name="TextBox 42">
            <a:extLst>
              <a:ext uri="{FF2B5EF4-FFF2-40B4-BE49-F238E27FC236}">
                <a16:creationId xmlns:a16="http://schemas.microsoft.com/office/drawing/2014/main" id="{9FBC97C5-C5A9-425C-9F07-5604407FE099}"/>
              </a:ext>
            </a:extLst>
          </p:cNvPr>
          <p:cNvSpPr txBox="1"/>
          <p:nvPr/>
        </p:nvSpPr>
        <p:spPr>
          <a:xfrm>
            <a:off x="2202326" y="5908733"/>
            <a:ext cx="97893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Does it drive consideration?</a:t>
            </a:r>
          </a:p>
        </p:txBody>
      </p:sp>
      <p:sp>
        <p:nvSpPr>
          <p:cNvPr id="48" name="TextBox 43">
            <a:extLst>
              <a:ext uri="{FF2B5EF4-FFF2-40B4-BE49-F238E27FC236}">
                <a16:creationId xmlns:a16="http://schemas.microsoft.com/office/drawing/2014/main" id="{5D7AD176-0DA9-4911-97C4-FBB64939935A}"/>
              </a:ext>
            </a:extLst>
          </p:cNvPr>
          <p:cNvSpPr txBox="1"/>
          <p:nvPr/>
        </p:nvSpPr>
        <p:spPr>
          <a:xfrm>
            <a:off x="3360789" y="5908733"/>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Does it suit their needs and lifestyle?</a:t>
            </a:r>
          </a:p>
        </p:txBody>
      </p:sp>
      <p:sp>
        <p:nvSpPr>
          <p:cNvPr id="49" name="TextBox 44">
            <a:extLst>
              <a:ext uri="{FF2B5EF4-FFF2-40B4-BE49-F238E27FC236}">
                <a16:creationId xmlns:a16="http://schemas.microsoft.com/office/drawing/2014/main" id="{9AFD6614-2DBA-4E03-99D9-922BAC34DCBB}"/>
              </a:ext>
            </a:extLst>
          </p:cNvPr>
          <p:cNvSpPr txBox="1"/>
          <p:nvPr/>
        </p:nvSpPr>
        <p:spPr>
          <a:xfrm>
            <a:off x="4690992" y="5908733"/>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 people empathise with the ideas shown?</a:t>
            </a:r>
          </a:p>
        </p:txBody>
      </p:sp>
      <p:sp>
        <p:nvSpPr>
          <p:cNvPr id="50" name="TextBox 45">
            <a:extLst>
              <a:ext uri="{FF2B5EF4-FFF2-40B4-BE49-F238E27FC236}">
                <a16:creationId xmlns:a16="http://schemas.microsoft.com/office/drawing/2014/main" id="{6DEDB618-8B8B-4F0F-9C4A-269D63DB66D4}"/>
              </a:ext>
            </a:extLst>
          </p:cNvPr>
          <p:cNvSpPr txBox="1"/>
          <p:nvPr/>
        </p:nvSpPr>
        <p:spPr>
          <a:xfrm>
            <a:off x="5978441" y="5908733"/>
            <a:ext cx="130497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 people feel it is a brand for them?</a:t>
            </a:r>
          </a:p>
        </p:txBody>
      </p:sp>
      <p:sp>
        <p:nvSpPr>
          <p:cNvPr id="51" name="TextBox 46">
            <a:extLst>
              <a:ext uri="{FF2B5EF4-FFF2-40B4-BE49-F238E27FC236}">
                <a16:creationId xmlns:a16="http://schemas.microsoft.com/office/drawing/2014/main" id="{46B516AE-D1FD-41F1-9893-1CD17EF54AFB}"/>
              </a:ext>
            </a:extLst>
          </p:cNvPr>
          <p:cNvSpPr txBox="1"/>
          <p:nvPr/>
        </p:nvSpPr>
        <p:spPr>
          <a:xfrm>
            <a:off x="7365694" y="5908733"/>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Does it tell people something new?</a:t>
            </a:r>
          </a:p>
        </p:txBody>
      </p:sp>
      <p:sp>
        <p:nvSpPr>
          <p:cNvPr id="52" name="TextBox 47">
            <a:extLst>
              <a:ext uri="{FF2B5EF4-FFF2-40B4-BE49-F238E27FC236}">
                <a16:creationId xmlns:a16="http://schemas.microsoft.com/office/drawing/2014/main" id="{1174C447-3A97-4378-9A15-D2541A7BAB4C}"/>
              </a:ext>
            </a:extLst>
          </p:cNvPr>
          <p:cNvSpPr txBox="1"/>
          <p:nvPr/>
        </p:nvSpPr>
        <p:spPr>
          <a:xfrm>
            <a:off x="8645442" y="5908733"/>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a:t>Is it different to other brands?</a:t>
            </a:r>
          </a:p>
        </p:txBody>
      </p:sp>
      <p:sp>
        <p:nvSpPr>
          <p:cNvPr id="53" name="TextBox 48">
            <a:extLst>
              <a:ext uri="{FF2B5EF4-FFF2-40B4-BE49-F238E27FC236}">
                <a16:creationId xmlns:a16="http://schemas.microsoft.com/office/drawing/2014/main" id="{78468C05-2D30-4581-B40D-8138958A8518}"/>
              </a:ext>
            </a:extLst>
          </p:cNvPr>
          <p:cNvSpPr txBox="1"/>
          <p:nvPr/>
        </p:nvSpPr>
        <p:spPr>
          <a:xfrm>
            <a:off x="9992792" y="5908733"/>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a:t>Do people believe the ideas in the ad?</a:t>
            </a:r>
          </a:p>
        </p:txBody>
      </p:sp>
      <p:sp>
        <p:nvSpPr>
          <p:cNvPr id="54" name="TextBox 53">
            <a:extLst>
              <a:ext uri="{FF2B5EF4-FFF2-40B4-BE49-F238E27FC236}">
                <a16:creationId xmlns:a16="http://schemas.microsoft.com/office/drawing/2014/main" id="{0B35125D-ED01-40E0-ACC8-1378F443ED1F}"/>
              </a:ext>
            </a:extLst>
          </p:cNvPr>
          <p:cNvSpPr txBox="1"/>
          <p:nvPr/>
        </p:nvSpPr>
        <p:spPr>
          <a:xfrm>
            <a:off x="176122" y="673324"/>
            <a:ext cx="12030048" cy="523220"/>
          </a:xfrm>
          <a:prstGeom prst="rect">
            <a:avLst/>
          </a:prstGeom>
          <a:noFill/>
        </p:spPr>
        <p:txBody>
          <a:bodyPr wrap="square" rtlCol="0">
            <a:spAutoFit/>
          </a:bodyPr>
          <a:lstStyle/>
          <a:p>
            <a:pPr>
              <a:spcAft>
                <a:spcPts val="600"/>
              </a:spcAft>
            </a:pPr>
            <a:r>
              <a:rPr lang="en-AU" sz="1400" dirty="0"/>
              <a:t>The ad helps to build positive brand feelings for Nike. It works well both emotionally and rationally and leaves people feeling good about Nike.</a:t>
            </a:r>
          </a:p>
        </p:txBody>
      </p:sp>
      <p:sp>
        <p:nvSpPr>
          <p:cNvPr id="55" name="TextBox 54">
            <a:extLst>
              <a:ext uri="{FF2B5EF4-FFF2-40B4-BE49-F238E27FC236}">
                <a16:creationId xmlns:a16="http://schemas.microsoft.com/office/drawing/2014/main" id="{5467E440-172F-4CD1-9BEC-F95C94A8E88F}"/>
              </a:ext>
            </a:extLst>
          </p:cNvPr>
          <p:cNvSpPr txBox="1"/>
          <p:nvPr/>
        </p:nvSpPr>
        <p:spPr>
          <a:xfrm>
            <a:off x="5507116" y="1882888"/>
            <a:ext cx="6338398" cy="1538883"/>
          </a:xfrm>
          <a:prstGeom prst="rect">
            <a:avLst/>
          </a:prstGeom>
          <a:solidFill>
            <a:srgbClr val="E1F6FB"/>
          </a:solidFill>
        </p:spPr>
        <p:txBody>
          <a:bodyPr wrap="square" rtlCol="0" anchor="t">
            <a:spAutoFit/>
          </a:bodyPr>
          <a:lstStyle/>
          <a:p>
            <a:pPr marL="285750" indent="-285750">
              <a:spcAft>
                <a:spcPts val="600"/>
              </a:spcAft>
              <a:buFont typeface="Arial" panose="020B0604020202020204" pitchFamily="34" charset="0"/>
              <a:buChar char="•"/>
            </a:pPr>
            <a:r>
              <a:rPr lang="en-AU" sz="1400" dirty="0">
                <a:latin typeface="Century Gothic" panose="020B0502020202020204" pitchFamily="34" charset="0"/>
              </a:rPr>
              <a:t>People feel that Nike is a brand for them and are highly likely to be persuaded to consider the brand.</a:t>
            </a:r>
          </a:p>
          <a:p>
            <a:pPr marL="285750" indent="-285750">
              <a:spcAft>
                <a:spcPts val="600"/>
              </a:spcAft>
              <a:buFont typeface="Arial" panose="020B0604020202020204" pitchFamily="34" charset="0"/>
              <a:buChar char="•"/>
            </a:pPr>
            <a:r>
              <a:rPr lang="en-AU" sz="1400" dirty="0">
                <a:latin typeface="Century Gothic" panose="020B0502020202020204" pitchFamily="34" charset="0"/>
              </a:rPr>
              <a:t>Emotionally, people feel that Nike suits them and feel connected to the brand because of the ad.</a:t>
            </a:r>
          </a:p>
          <a:p>
            <a:pPr marL="285750" indent="-285750">
              <a:spcAft>
                <a:spcPts val="600"/>
              </a:spcAft>
              <a:buFont typeface="Arial" panose="020B0604020202020204" pitchFamily="34" charset="0"/>
              <a:buChar char="•"/>
            </a:pPr>
            <a:r>
              <a:rPr lang="en-AU" sz="1400" dirty="0">
                <a:latin typeface="Century Gothic" panose="020B0502020202020204" pitchFamily="34" charset="0"/>
              </a:rPr>
              <a:t>Rationally, the ad tells them something new and different which is highly believable.</a:t>
            </a:r>
          </a:p>
        </p:txBody>
      </p:sp>
      <p:graphicFrame>
        <p:nvGraphicFramePr>
          <p:cNvPr id="25" name="PP_Bonding">
            <a:extLst>
              <a:ext uri="{FF2B5EF4-FFF2-40B4-BE49-F238E27FC236}">
                <a16:creationId xmlns:a16="http://schemas.microsoft.com/office/drawing/2014/main" id="{99677E27-DB71-4DBF-8FC4-9E89333450B8}"/>
              </a:ext>
            </a:extLst>
          </p:cNvPr>
          <p:cNvGraphicFramePr/>
          <p:nvPr>
            <p:extLst>
              <p:ext uri="{D42A27DB-BD31-4B8C-83A1-F6EECF244321}">
                <p14:modId xmlns:p14="http://schemas.microsoft.com/office/powerpoint/2010/main" val="1164421108"/>
              </p:ext>
            </p:extLst>
          </p:nvPr>
        </p:nvGraphicFramePr>
        <p:xfrm>
          <a:off x="582691" y="1199352"/>
          <a:ext cx="3789257" cy="2679042"/>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5B5D36B2-6524-472D-A947-E66D1DA7FEE0}"/>
              </a:ext>
            </a:extLst>
          </p:cNvPr>
          <p:cNvSpPr txBox="1"/>
          <p:nvPr/>
        </p:nvSpPr>
        <p:spPr>
          <a:xfrm>
            <a:off x="2258201" y="6366799"/>
            <a:ext cx="7734591" cy="230832"/>
          </a:xfrm>
          <a:prstGeom prst="rect">
            <a:avLst/>
          </a:prstGeom>
          <a:noFill/>
        </p:spPr>
        <p:txBody>
          <a:bodyPr wrap="square" rtlCol="0">
            <a:spAutoFit/>
          </a:bodyPr>
          <a:lstStyle/>
          <a:p>
            <a:pPr algn="ctr" eaLnBrk="0" fontAlgn="base" hangingPunct="0">
              <a:spcBef>
                <a:spcPct val="0"/>
              </a:spcBef>
              <a:spcAft>
                <a:spcPct val="0"/>
              </a:spcAft>
            </a:pPr>
            <a:r>
              <a:rPr lang="en-AU" sz="900" dirty="0">
                <a:latin typeface="Century Gothic" pitchFamily="34" charset="0"/>
              </a:rPr>
              <a:t>Base: Nike You Can’t Stop Us (n=154)</a:t>
            </a:r>
            <a:endParaRPr lang="en-AU" sz="900" dirty="0">
              <a:highlight>
                <a:srgbClr val="FFFF00"/>
              </a:highlight>
              <a:latin typeface="Century Gothic" pitchFamily="34" charset="0"/>
            </a:endParaRPr>
          </a:p>
        </p:txBody>
      </p:sp>
      <p:sp>
        <p:nvSpPr>
          <p:cNvPr id="27" name="Slide Number Placeholder 8">
            <a:extLst>
              <a:ext uri="{FF2B5EF4-FFF2-40B4-BE49-F238E27FC236}">
                <a16:creationId xmlns:a16="http://schemas.microsoft.com/office/drawing/2014/main" id="{A46E620E-61F6-47EB-871C-8BADB13FB9A5}"/>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12</a:t>
            </a:fld>
            <a:endParaRPr lang="en-AU" dirty="0"/>
          </a:p>
        </p:txBody>
      </p:sp>
      <p:sp>
        <p:nvSpPr>
          <p:cNvPr id="3" name="TextBox 2">
            <a:extLst>
              <a:ext uri="{FF2B5EF4-FFF2-40B4-BE49-F238E27FC236}">
                <a16:creationId xmlns:a16="http://schemas.microsoft.com/office/drawing/2014/main" id="{0736B428-DB5F-4E7C-AAEB-64B9F1F19965}"/>
              </a:ext>
            </a:extLst>
          </p:cNvPr>
          <p:cNvSpPr txBox="1"/>
          <p:nvPr/>
        </p:nvSpPr>
        <p:spPr>
          <a:xfrm>
            <a:off x="3338415" y="2013720"/>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AU" sz="900" dirty="0">
                <a:latin typeface="Impact" panose="020B0806030902050204" pitchFamily="34" charset="0"/>
              </a:rPr>
              <a:t>6.0</a:t>
            </a:r>
            <a:endParaRPr kumimoji="0" lang="en-AU" sz="900" b="0" i="0" u="none" strike="noStrike" kern="1200" cap="none" spc="0" normalizeH="0" baseline="0" noProof="0" dirty="0">
              <a:ln>
                <a:noFill/>
              </a:ln>
              <a:effectLst/>
              <a:uLnTx/>
              <a:uFillTx/>
              <a:latin typeface="Impact" panose="020B0806030902050204" pitchFamily="34" charset="0"/>
            </a:endParaRPr>
          </a:p>
        </p:txBody>
      </p:sp>
      <p:sp>
        <p:nvSpPr>
          <p:cNvPr id="5" name="TextBox 4">
            <a:extLst>
              <a:ext uri="{FF2B5EF4-FFF2-40B4-BE49-F238E27FC236}">
                <a16:creationId xmlns:a16="http://schemas.microsoft.com/office/drawing/2014/main" id="{98518043-5C71-4964-B294-63965FB52B81}"/>
              </a:ext>
            </a:extLst>
          </p:cNvPr>
          <p:cNvSpPr txBox="1"/>
          <p:nvPr/>
        </p:nvSpPr>
        <p:spPr>
          <a:xfrm>
            <a:off x="10648113" y="4496029"/>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AU" sz="900" dirty="0">
                <a:latin typeface="Impact" panose="020B0806030902050204" pitchFamily="34" charset="0"/>
              </a:rPr>
              <a:t>6.0</a:t>
            </a:r>
            <a:endParaRPr kumimoji="0" lang="en-AU" sz="900" b="0" i="0" u="none" strike="noStrike" kern="1200" cap="none" spc="0" normalizeH="0" baseline="0" noProof="0" dirty="0">
              <a:ln>
                <a:noFill/>
              </a:ln>
              <a:effectLst/>
              <a:uLnTx/>
              <a:uFillTx/>
              <a:latin typeface="Impact" panose="020B0806030902050204" pitchFamily="34" charset="0"/>
            </a:endParaRPr>
          </a:p>
        </p:txBody>
      </p:sp>
    </p:spTree>
    <p:extLst>
      <p:ext uri="{BB962C8B-B14F-4D97-AF65-F5344CB8AC3E}">
        <p14:creationId xmlns:p14="http://schemas.microsoft.com/office/powerpoint/2010/main" val="1523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208ED60A-BBB9-4BB0-84E8-60777E2EE242}"/>
              </a:ext>
            </a:extLst>
          </p:cNvPr>
          <p:cNvGraphicFramePr>
            <a:graphicFrameLocks noGrp="1"/>
          </p:cNvGraphicFramePr>
          <p:nvPr>
            <p:extLst>
              <p:ext uri="{D42A27DB-BD31-4B8C-83A1-F6EECF244321}">
                <p14:modId xmlns:p14="http://schemas.microsoft.com/office/powerpoint/2010/main" val="1322863203"/>
              </p:ext>
            </p:extLst>
          </p:nvPr>
        </p:nvGraphicFramePr>
        <p:xfrm>
          <a:off x="234854" y="1880337"/>
          <a:ext cx="4137520" cy="2607900"/>
        </p:xfrm>
        <a:graphic>
          <a:graphicData uri="http://schemas.openxmlformats.org/drawingml/2006/table">
            <a:tbl>
              <a:tblPr firstRow="1" firstCol="1" bandRow="1">
                <a:tableStyleId>{2D5ABB26-0587-4C30-8999-92F81FD0307C}</a:tableStyleId>
              </a:tblPr>
              <a:tblGrid>
                <a:gridCol w="2795281">
                  <a:extLst>
                    <a:ext uri="{9D8B030D-6E8A-4147-A177-3AD203B41FA5}">
                      <a16:colId xmlns:a16="http://schemas.microsoft.com/office/drawing/2014/main" val="20000"/>
                    </a:ext>
                  </a:extLst>
                </a:gridCol>
                <a:gridCol w="1342239">
                  <a:extLst>
                    <a:ext uri="{9D8B030D-6E8A-4147-A177-3AD203B41FA5}">
                      <a16:colId xmlns:a16="http://schemas.microsoft.com/office/drawing/2014/main" val="3628010409"/>
                    </a:ext>
                  </a:extLst>
                </a:gridCol>
              </a:tblGrid>
              <a:tr h="521580">
                <a:tc>
                  <a:txBody>
                    <a:bodyPr/>
                    <a:lstStyle/>
                    <a:p>
                      <a:pPr algn="l">
                        <a:spcAft>
                          <a:spcPts val="0"/>
                        </a:spcAft>
                      </a:pPr>
                      <a:endParaRPr lang="en-AU" sz="1000" b="1" dirty="0">
                        <a:solidFill>
                          <a:srgbClr val="8BCFE3"/>
                        </a:solidFill>
                        <a:effectLst/>
                        <a:latin typeface="+mj-lt"/>
                        <a:ea typeface="Times New Roman"/>
                      </a:endParaRPr>
                    </a:p>
                  </a:txBody>
                  <a:tcPr marL="68580" marR="68580" marT="0" marB="0" anchor="ctr">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AU" sz="1400" b="1" i="0" u="none" strike="noStrike" kern="1200" dirty="0">
                          <a:solidFill>
                            <a:schemeClr val="bg1"/>
                          </a:solidFill>
                          <a:effectLst/>
                          <a:latin typeface="+mn-lt"/>
                          <a:ea typeface="+mn-ea"/>
                          <a:cs typeface="+mn-cs"/>
                        </a:rPr>
                        <a:t>You Can’t Stop Us</a:t>
                      </a:r>
                    </a:p>
                  </a:txBody>
                  <a:tcPr marL="3600" marR="3600" marT="3600" marB="0" anchor="ctr">
                    <a:lnL w="12700" cap="flat" cmpd="sng" algn="ctr">
                      <a:no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0"/>
                  </a:ext>
                </a:extLst>
              </a:tr>
              <a:tr h="521580">
                <a:tc>
                  <a:txBody>
                    <a:bodyPr/>
                    <a:lstStyle/>
                    <a:p>
                      <a:pPr algn="r">
                        <a:spcAft>
                          <a:spcPts val="0"/>
                        </a:spcAft>
                      </a:pPr>
                      <a:r>
                        <a:rPr lang="en-AU" sz="1600" b="0" i="0" u="none" strike="noStrike" dirty="0">
                          <a:solidFill>
                            <a:schemeClr val="tx1"/>
                          </a:solidFill>
                          <a:effectLst/>
                          <a:latin typeface="Impact" panose="020B0806030902050204" pitchFamily="34" charset="0"/>
                        </a:rPr>
                        <a:t>Correct Brand Mentions</a:t>
                      </a:r>
                      <a:endParaRPr lang="en-AU" sz="1600" i="1" dirty="0">
                        <a:solidFill>
                          <a:schemeClr val="tx1"/>
                        </a:solidFill>
                        <a:effectLst/>
                        <a:latin typeface="+mj-lt"/>
                      </a:endParaRPr>
                    </a:p>
                  </a:txBody>
                  <a:tcPr marL="18000" marR="18000" marT="18000" marB="18000" anchor="ctr">
                    <a:lnR w="12700" cap="flat" cmpd="sng" algn="ctr">
                      <a:noFill/>
                      <a:prstDash val="sysDot"/>
                      <a:round/>
                      <a:headEnd type="none" w="med" len="med"/>
                      <a:tailEnd type="none" w="med" len="med"/>
                    </a:lnR>
                    <a:lnT>
                      <a:noFill/>
                    </a:lnT>
                    <a:noFill/>
                  </a:tcPr>
                </a:tc>
                <a:tc>
                  <a:txBody>
                    <a:bodyPr/>
                    <a:lstStyle/>
                    <a:p>
                      <a:pPr algn="ctr">
                        <a:spcAft>
                          <a:spcPts val="0"/>
                        </a:spcAft>
                      </a:pPr>
                      <a:r>
                        <a:rPr lang="en-AU" sz="2000" b="0" dirty="0">
                          <a:solidFill>
                            <a:schemeClr val="tx1"/>
                          </a:solidFill>
                          <a:effectLst/>
                          <a:latin typeface="Impact" panose="020B0806030902050204" pitchFamily="34" charset="0"/>
                          <a:ea typeface="Times New Roman"/>
                        </a:rPr>
                        <a:t>83%</a:t>
                      </a:r>
                    </a:p>
                  </a:txBody>
                  <a:tcPr marL="18000" marR="18000" marT="18000" marB="18000" anchor="ctr">
                    <a:lnL w="12700" cap="flat" cmpd="sng" algn="ctr">
                      <a:noFill/>
                      <a:prstDash val="sysDot"/>
                      <a:round/>
                      <a:headEnd type="none" w="med" len="med"/>
                      <a:tailEnd type="none" w="med" len="med"/>
                    </a:lnL>
                    <a:lnR>
                      <a:noFill/>
                    </a:lnR>
                    <a:lnT>
                      <a:noFill/>
                    </a:lnT>
                    <a:solidFill>
                      <a:srgbClr val="8BCFE3"/>
                    </a:solidFill>
                  </a:tcPr>
                </a:tc>
                <a:extLst>
                  <a:ext uri="{0D108BD9-81ED-4DB2-BD59-A6C34878D82A}">
                    <a16:rowId xmlns:a16="http://schemas.microsoft.com/office/drawing/2014/main" val="10001"/>
                  </a:ext>
                </a:extLst>
              </a:tr>
              <a:tr h="52158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Nike</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Impact" panose="020B0806030902050204" pitchFamily="34" charset="0"/>
                          <a:ea typeface="Times New Roman"/>
                        </a:rPr>
                        <a:t>83%</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0002"/>
                  </a:ext>
                </a:extLst>
              </a:tr>
              <a:tr h="52158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Adidas</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Impact" panose="020B0806030902050204" pitchFamily="34" charset="0"/>
                          <a:ea typeface="Times New Roman"/>
                        </a:rPr>
                        <a:t>3%</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884524799"/>
                  </a:ext>
                </a:extLst>
              </a:tr>
              <a:tr h="52158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Other</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Impact" panose="020B0806030902050204" pitchFamily="34" charset="0"/>
                          <a:ea typeface="Times New Roman"/>
                        </a:rPr>
                        <a:t>4%</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2540141642"/>
                  </a:ext>
                </a:extLst>
              </a:tr>
            </a:tbl>
          </a:graphicData>
        </a:graphic>
      </p:graphicFrame>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lstStyle/>
          <a:p>
            <a:r>
              <a:rPr lang="en-AU" dirty="0"/>
              <a:t>Brand </a:t>
            </a:r>
            <a:r>
              <a:rPr lang="en-AU" dirty="0">
                <a:solidFill>
                  <a:srgbClr val="97CDDE"/>
                </a:solidFill>
              </a:rPr>
              <a:t>Integration</a:t>
            </a:r>
          </a:p>
        </p:txBody>
      </p:sp>
      <p:sp>
        <p:nvSpPr>
          <p:cNvPr id="60" name="TextBox 59">
            <a:extLst>
              <a:ext uri="{FF2B5EF4-FFF2-40B4-BE49-F238E27FC236}">
                <a16:creationId xmlns:a16="http://schemas.microsoft.com/office/drawing/2014/main" id="{A5451F85-0A60-4919-803A-8BFFBFA49932}"/>
              </a:ext>
            </a:extLst>
          </p:cNvPr>
          <p:cNvSpPr txBox="1"/>
          <p:nvPr/>
        </p:nvSpPr>
        <p:spPr>
          <a:xfrm>
            <a:off x="327608" y="1675838"/>
            <a:ext cx="2454518" cy="400110"/>
          </a:xfrm>
          <a:prstGeom prst="rect">
            <a:avLst/>
          </a:prstGeom>
          <a:noFill/>
        </p:spPr>
        <p:txBody>
          <a:bodyPr wrap="square" rtlCol="0">
            <a:spAutoFit/>
          </a:bodyPr>
          <a:lstStyle/>
          <a:p>
            <a:pPr eaLnBrk="1" fontAlgn="auto" hangingPunct="1">
              <a:spcBef>
                <a:spcPts val="0"/>
              </a:spcBef>
              <a:spcAft>
                <a:spcPts val="0"/>
              </a:spcAft>
              <a:defRPr/>
            </a:pPr>
            <a:r>
              <a:rPr lang="en-US" sz="2000" dirty="0">
                <a:latin typeface="Impact" panose="020B0806030902050204" pitchFamily="34" charset="0"/>
              </a:rPr>
              <a:t>Prompted Branding</a:t>
            </a:r>
            <a:endParaRPr lang="en-AU" sz="2000" dirty="0">
              <a:latin typeface="Impact" panose="020B0806030902050204" pitchFamily="34" charset="0"/>
            </a:endParaRPr>
          </a:p>
        </p:txBody>
      </p:sp>
      <p:sp>
        <p:nvSpPr>
          <p:cNvPr id="43" name="TextBox 42">
            <a:extLst>
              <a:ext uri="{FF2B5EF4-FFF2-40B4-BE49-F238E27FC236}">
                <a16:creationId xmlns:a16="http://schemas.microsoft.com/office/drawing/2014/main" id="{284707CC-7ADF-42B6-B5A2-3D54705F3FCE}"/>
              </a:ext>
            </a:extLst>
          </p:cNvPr>
          <p:cNvSpPr txBox="1"/>
          <p:nvPr/>
        </p:nvSpPr>
        <p:spPr>
          <a:xfrm>
            <a:off x="6510490" y="1683401"/>
            <a:ext cx="2754883" cy="400110"/>
          </a:xfrm>
          <a:prstGeom prst="rect">
            <a:avLst/>
          </a:prstGeom>
          <a:noFill/>
        </p:spPr>
        <p:txBody>
          <a:bodyPr wrap="square" rtlCol="0">
            <a:spAutoFit/>
          </a:bodyPr>
          <a:lstStyle/>
          <a:p>
            <a:pPr eaLnBrk="1" fontAlgn="auto" hangingPunct="1">
              <a:spcBef>
                <a:spcPts val="0"/>
              </a:spcBef>
              <a:spcAft>
                <a:spcPts val="0"/>
              </a:spcAft>
              <a:defRPr/>
            </a:pPr>
            <a:r>
              <a:rPr lang="en-US" sz="2000" dirty="0">
                <a:latin typeface="Impact" panose="020B0806030902050204" pitchFamily="34" charset="0"/>
              </a:rPr>
              <a:t>Spontaneous Branding</a:t>
            </a:r>
            <a:endParaRPr lang="en-AU" sz="2000" dirty="0">
              <a:latin typeface="Impact" panose="020B0806030902050204" pitchFamily="34" charset="0"/>
            </a:endParaRPr>
          </a:p>
        </p:txBody>
      </p:sp>
      <p:sp>
        <p:nvSpPr>
          <p:cNvPr id="70" name="Oval 69">
            <a:extLst>
              <a:ext uri="{FF2B5EF4-FFF2-40B4-BE49-F238E27FC236}">
                <a16:creationId xmlns:a16="http://schemas.microsoft.com/office/drawing/2014/main" id="{19F078A7-EE3A-4F44-AD23-E17B4C73CEE7}"/>
              </a:ext>
            </a:extLst>
          </p:cNvPr>
          <p:cNvSpPr/>
          <p:nvPr/>
        </p:nvSpPr>
        <p:spPr bwMode="auto">
          <a:xfrm>
            <a:off x="8248707" y="2154574"/>
            <a:ext cx="1440000" cy="1440000"/>
          </a:xfrm>
          <a:prstGeom prst="ellipse">
            <a:avLst/>
          </a:prstGeom>
          <a:solidFill>
            <a:srgbClr val="8BCFE3"/>
          </a:solidFill>
          <a:ln w="9525" cap="flat" cmpd="sng" algn="ctr">
            <a:solidFill>
              <a:schemeClr val="bg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eaLnBrk="1" fontAlgn="auto" hangingPunct="1">
              <a:spcBef>
                <a:spcPts val="0"/>
              </a:spcBef>
              <a:spcAft>
                <a:spcPts val="0"/>
              </a:spcAft>
              <a:defRPr/>
            </a:pPr>
            <a:r>
              <a:rPr lang="en-AU" sz="2400" dirty="0">
                <a:solidFill>
                  <a:srgbClr val="FFFFFF"/>
                </a:solidFill>
                <a:latin typeface="Impact"/>
                <a:ea typeface="ＭＳ Ｐゴシック" pitchFamily="2" charset="-128"/>
              </a:rPr>
              <a:t>10% </a:t>
            </a:r>
          </a:p>
          <a:p>
            <a:pPr algn="ctr" eaLnBrk="1" fontAlgn="auto" hangingPunct="1">
              <a:spcBef>
                <a:spcPts val="0"/>
              </a:spcBef>
              <a:spcAft>
                <a:spcPts val="0"/>
              </a:spcAft>
              <a:defRPr/>
            </a:pPr>
            <a:r>
              <a:rPr lang="en-US" b="1" dirty="0">
                <a:solidFill>
                  <a:srgbClr val="FFFFFF"/>
                </a:solidFill>
                <a:latin typeface="Century Gothic"/>
                <a:ea typeface="ＭＳ Ｐゴシック" pitchFamily="2" charset="-128"/>
              </a:rPr>
              <a:t>Nike</a:t>
            </a:r>
            <a:endParaRPr lang="en-AU" dirty="0">
              <a:solidFill>
                <a:srgbClr val="FFFFFF"/>
              </a:solidFill>
              <a:latin typeface="Century Gothic"/>
              <a:ea typeface="ＭＳ Ｐゴシック" pitchFamily="2" charset="-128"/>
            </a:endParaRPr>
          </a:p>
        </p:txBody>
      </p:sp>
      <p:grpSp>
        <p:nvGrpSpPr>
          <p:cNvPr id="66" name="Group 65">
            <a:extLst>
              <a:ext uri="{FF2B5EF4-FFF2-40B4-BE49-F238E27FC236}">
                <a16:creationId xmlns:a16="http://schemas.microsoft.com/office/drawing/2014/main" id="{FEC5E3E8-014D-4929-A637-7107B7D9474C}"/>
              </a:ext>
            </a:extLst>
          </p:cNvPr>
          <p:cNvGrpSpPr/>
          <p:nvPr/>
        </p:nvGrpSpPr>
        <p:grpSpPr>
          <a:xfrm>
            <a:off x="9379251" y="2070479"/>
            <a:ext cx="854768" cy="704161"/>
            <a:chOff x="1161877" y="5361073"/>
            <a:chExt cx="914401" cy="837956"/>
          </a:xfrm>
          <a:solidFill>
            <a:srgbClr val="79E4F3"/>
          </a:solidFill>
        </p:grpSpPr>
        <p:sp>
          <p:nvSpPr>
            <p:cNvPr id="67" name="Oval 66">
              <a:extLst>
                <a:ext uri="{FF2B5EF4-FFF2-40B4-BE49-F238E27FC236}">
                  <a16:creationId xmlns:a16="http://schemas.microsoft.com/office/drawing/2014/main" id="{05DABCD7-EC9C-4FB4-A282-1BD19B848291}"/>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68" name="TextBox 67">
              <a:extLst>
                <a:ext uri="{FF2B5EF4-FFF2-40B4-BE49-F238E27FC236}">
                  <a16:creationId xmlns:a16="http://schemas.microsoft.com/office/drawing/2014/main" id="{B6EA2055-ADA5-4D85-93B3-D5326EFCC310}"/>
                </a:ext>
              </a:extLst>
            </p:cNvPr>
            <p:cNvSpPr txBox="1"/>
            <p:nvPr/>
          </p:nvSpPr>
          <p:spPr>
            <a:xfrm>
              <a:off x="1161877" y="5361073"/>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30%+</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Guideline</a:t>
              </a:r>
              <a:endParaRPr lang="en-AU" sz="1000" b="1" kern="0" dirty="0">
                <a:solidFill>
                  <a:prstClr val="white"/>
                </a:solidFill>
                <a:ea typeface="ＭＳ Ｐゴシック" pitchFamily="2" charset="-128"/>
              </a:endParaRPr>
            </a:p>
          </p:txBody>
        </p:sp>
      </p:grpSp>
      <p:sp>
        <p:nvSpPr>
          <p:cNvPr id="26" name="AutoShape 16">
            <a:extLst>
              <a:ext uri="{FF2B5EF4-FFF2-40B4-BE49-F238E27FC236}">
                <a16:creationId xmlns:a16="http://schemas.microsoft.com/office/drawing/2014/main" id="{9CC1A470-EEB7-4DB1-9695-96F8F08476A8}"/>
              </a:ext>
            </a:extLst>
          </p:cNvPr>
          <p:cNvSpPr>
            <a:spLocks noChangeArrowheads="1"/>
          </p:cNvSpPr>
          <p:nvPr/>
        </p:nvSpPr>
        <p:spPr bwMode="auto">
          <a:xfrm>
            <a:off x="8070797" y="3876998"/>
            <a:ext cx="1797698" cy="1331785"/>
          </a:xfrm>
          <a:prstGeom prst="wedgeRoundRectCallout">
            <a:avLst>
              <a:gd name="adj1" fmla="val -18552"/>
              <a:gd name="adj2" fmla="val -93369"/>
              <a:gd name="adj3" fmla="val 16667"/>
            </a:avLst>
          </a:prstGeom>
          <a:solidFill>
            <a:schemeClr val="bg1"/>
          </a:solidFill>
          <a:ln w="9525" algn="ctr">
            <a:solidFill>
              <a:schemeClr val="tx1"/>
            </a:solidFill>
            <a:prstDash val="solid"/>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AU" sz="1050" dirty="0">
                <a:solidFill>
                  <a:schemeClr val="tx1">
                    <a:lumMod val="75000"/>
                  </a:schemeClr>
                </a:solidFill>
              </a:rPr>
              <a:t>“Nike will be there after COVID-19</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30" name="AutoShape 16">
            <a:extLst>
              <a:ext uri="{FF2B5EF4-FFF2-40B4-BE49-F238E27FC236}">
                <a16:creationId xmlns:a16="http://schemas.microsoft.com/office/drawing/2014/main" id="{48B38DF2-FC94-4D9B-A2E5-C7A751DDA458}"/>
              </a:ext>
            </a:extLst>
          </p:cNvPr>
          <p:cNvSpPr>
            <a:spLocks noChangeArrowheads="1"/>
          </p:cNvSpPr>
          <p:nvPr/>
        </p:nvSpPr>
        <p:spPr bwMode="auto">
          <a:xfrm>
            <a:off x="10066470" y="3876998"/>
            <a:ext cx="1927409" cy="1331784"/>
          </a:xfrm>
          <a:prstGeom prst="wedgeRoundRectCallout">
            <a:avLst>
              <a:gd name="adj1" fmla="val -76027"/>
              <a:gd name="adj2" fmla="val -90857"/>
              <a:gd name="adj3" fmla="val 16667"/>
            </a:avLst>
          </a:prstGeom>
          <a:solidFill>
            <a:schemeClr val="bg1"/>
          </a:solidFill>
          <a:ln w="9525" algn="ctr">
            <a:solidFill>
              <a:schemeClr val="tx1"/>
            </a:solidFill>
            <a:prstDash val="solid"/>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AU" sz="1050" dirty="0">
                <a:solidFill>
                  <a:schemeClr val="tx1">
                    <a:lumMod val="75000"/>
                  </a:schemeClr>
                </a:solidFill>
              </a:rPr>
              <a:t>“Nike is supporting sports</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25" name="TextBox 24">
            <a:extLst>
              <a:ext uri="{FF2B5EF4-FFF2-40B4-BE49-F238E27FC236}">
                <a16:creationId xmlns:a16="http://schemas.microsoft.com/office/drawing/2014/main" id="{10609CCF-4B4B-41D4-A295-D6C88A70CAB8}"/>
              </a:ext>
            </a:extLst>
          </p:cNvPr>
          <p:cNvSpPr txBox="1"/>
          <p:nvPr/>
        </p:nvSpPr>
        <p:spPr>
          <a:xfrm>
            <a:off x="2125528" y="6167474"/>
            <a:ext cx="7940943" cy="371739"/>
          </a:xfrm>
          <a:prstGeom prst="rect">
            <a:avLst/>
          </a:prstGeom>
          <a:noFill/>
        </p:spPr>
        <p:txBody>
          <a:bodyPr wrap="square" rtlCol="0">
            <a:noAutofit/>
          </a:bodyPr>
          <a:lstStyle/>
          <a:p>
            <a:pPr algn="ctr">
              <a:defRPr/>
            </a:pPr>
            <a:r>
              <a:rPr lang="en-AU" sz="900" dirty="0">
                <a:solidFill>
                  <a:schemeClr val="tx1">
                    <a:lumMod val="75000"/>
                  </a:schemeClr>
                </a:solidFill>
              </a:rPr>
              <a:t>O2: What is the name of the brand being advertised?  (Prompted Branding)</a:t>
            </a:r>
          </a:p>
          <a:p>
            <a:pPr algn="ctr">
              <a:defRPr/>
            </a:pPr>
            <a:r>
              <a:rPr lang="en-AU" sz="900" dirty="0">
                <a:solidFill>
                  <a:schemeClr val="tx1">
                    <a:lumMod val="75000"/>
                  </a:schemeClr>
                </a:solidFill>
              </a:rPr>
              <a:t>O1: What thoughts, ideas &amp; feelings did you have when you watched this ad? (Spontaneous Branding)</a:t>
            </a:r>
          </a:p>
          <a:p>
            <a:pPr lvl="0" algn="ctr">
              <a:defRPr/>
            </a:pPr>
            <a:r>
              <a:rPr lang="en-AU" sz="900" dirty="0">
                <a:solidFill>
                  <a:schemeClr val="tx1">
                    <a:lumMod val="75000"/>
                  </a:schemeClr>
                </a:solidFill>
              </a:rPr>
              <a:t>Nike You Can’t Stop Us (n=154)</a:t>
            </a:r>
          </a:p>
        </p:txBody>
      </p:sp>
      <p:grpSp>
        <p:nvGrpSpPr>
          <p:cNvPr id="31" name="Group 30">
            <a:extLst>
              <a:ext uri="{FF2B5EF4-FFF2-40B4-BE49-F238E27FC236}">
                <a16:creationId xmlns:a16="http://schemas.microsoft.com/office/drawing/2014/main" id="{92682994-8F8B-4AB0-8626-9C836FCC00D7}"/>
              </a:ext>
            </a:extLst>
          </p:cNvPr>
          <p:cNvGrpSpPr/>
          <p:nvPr/>
        </p:nvGrpSpPr>
        <p:grpSpPr>
          <a:xfrm>
            <a:off x="4164242" y="2311000"/>
            <a:ext cx="854768" cy="704160"/>
            <a:chOff x="1161877" y="5361074"/>
            <a:chExt cx="914401" cy="837955"/>
          </a:xfrm>
          <a:solidFill>
            <a:srgbClr val="79E4F3"/>
          </a:solidFill>
        </p:grpSpPr>
        <p:sp>
          <p:nvSpPr>
            <p:cNvPr id="36" name="Oval 35">
              <a:extLst>
                <a:ext uri="{FF2B5EF4-FFF2-40B4-BE49-F238E27FC236}">
                  <a16:creationId xmlns:a16="http://schemas.microsoft.com/office/drawing/2014/main" id="{4A5BF1D4-383E-4ADF-9BCB-D636AE62F587}"/>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37" name="TextBox 36">
              <a:extLst>
                <a:ext uri="{FF2B5EF4-FFF2-40B4-BE49-F238E27FC236}">
                  <a16:creationId xmlns:a16="http://schemas.microsoft.com/office/drawing/2014/main" id="{D6E8B442-C56A-401E-A781-2D392BBA510B}"/>
                </a:ext>
              </a:extLst>
            </p:cNvPr>
            <p:cNvSpPr txBox="1"/>
            <p:nvPr/>
          </p:nvSpPr>
          <p:spPr>
            <a:xfrm>
              <a:off x="1161877" y="5361074"/>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95%</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Benchmark</a:t>
              </a:r>
              <a:endParaRPr lang="en-AU" sz="1000" b="1" kern="0" dirty="0">
                <a:solidFill>
                  <a:prstClr val="white"/>
                </a:solidFill>
                <a:ea typeface="ＭＳ Ｐゴシック" pitchFamily="2" charset="-128"/>
              </a:endParaRPr>
            </a:p>
          </p:txBody>
        </p:sp>
      </p:grpSp>
      <p:sp>
        <p:nvSpPr>
          <p:cNvPr id="39" name="Text Placeholder 2">
            <a:extLst>
              <a:ext uri="{FF2B5EF4-FFF2-40B4-BE49-F238E27FC236}">
                <a16:creationId xmlns:a16="http://schemas.microsoft.com/office/drawing/2014/main" id="{F98D7CC9-6D2D-4BCE-9C8F-1954ED8678B7}"/>
              </a:ext>
            </a:extLst>
          </p:cNvPr>
          <p:cNvSpPr>
            <a:spLocks noGrp="1"/>
          </p:cNvSpPr>
          <p:nvPr>
            <p:ph type="body" sz="quarter" idx="12"/>
          </p:nvPr>
        </p:nvSpPr>
        <p:spPr>
          <a:xfrm>
            <a:off x="149522" y="568537"/>
            <a:ext cx="12042477" cy="692331"/>
          </a:xfrm>
        </p:spPr>
        <p:txBody>
          <a:bodyPr/>
          <a:lstStyle/>
          <a:p>
            <a:r>
              <a:rPr lang="en-AU" sz="1400" dirty="0">
                <a:solidFill>
                  <a:srgbClr val="262626"/>
                </a:solidFill>
              </a:rPr>
              <a:t>Branding is not strong compared to benchmark – four-fifth were able to recall the ad was for Nike. A tenth mentioned Nike spontaneously suggesting that the Nike brand is not as integrated into the film as it could be. </a:t>
            </a:r>
          </a:p>
        </p:txBody>
      </p:sp>
      <p:sp>
        <p:nvSpPr>
          <p:cNvPr id="29" name="AutoShape 16">
            <a:extLst>
              <a:ext uri="{FF2B5EF4-FFF2-40B4-BE49-F238E27FC236}">
                <a16:creationId xmlns:a16="http://schemas.microsoft.com/office/drawing/2014/main" id="{B5DCD1CF-9A47-486C-A444-E22F8AE9466B}"/>
              </a:ext>
            </a:extLst>
          </p:cNvPr>
          <p:cNvSpPr>
            <a:spLocks noChangeArrowheads="1"/>
          </p:cNvSpPr>
          <p:nvPr/>
        </p:nvSpPr>
        <p:spPr bwMode="auto">
          <a:xfrm>
            <a:off x="6096000" y="3876997"/>
            <a:ext cx="1797698" cy="1331783"/>
          </a:xfrm>
          <a:prstGeom prst="wedgeRoundRectCallout">
            <a:avLst>
              <a:gd name="adj1" fmla="val 54342"/>
              <a:gd name="adj2" fmla="val -90539"/>
              <a:gd name="adj3" fmla="val 16667"/>
            </a:avLst>
          </a:prstGeom>
          <a:solidFill>
            <a:schemeClr val="bg1"/>
          </a:solidFill>
          <a:ln w="9525" algn="ctr">
            <a:solidFill>
              <a:schemeClr val="tx1"/>
            </a:solidFill>
            <a:prstDash val="solid"/>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AU" sz="1050" dirty="0">
                <a:solidFill>
                  <a:schemeClr val="tx1">
                    <a:lumMod val="75000"/>
                  </a:schemeClr>
                </a:solidFill>
              </a:rPr>
              <a:t>“Nike helps with sport</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19" name="Slide Number Placeholder 8">
            <a:extLst>
              <a:ext uri="{FF2B5EF4-FFF2-40B4-BE49-F238E27FC236}">
                <a16:creationId xmlns:a16="http://schemas.microsoft.com/office/drawing/2014/main" id="{494F808D-228D-4F82-A28B-58B62F5B23EA}"/>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13</a:t>
            </a:fld>
            <a:endParaRPr lang="en-AU" dirty="0"/>
          </a:p>
        </p:txBody>
      </p:sp>
      <p:pic>
        <p:nvPicPr>
          <p:cNvPr id="4" name="Picture 3">
            <a:extLst>
              <a:ext uri="{FF2B5EF4-FFF2-40B4-BE49-F238E27FC236}">
                <a16:creationId xmlns:a16="http://schemas.microsoft.com/office/drawing/2014/main" id="{E072CBBE-F745-4643-B6F5-21BD081962B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3718288"/>
            <a:ext cx="4834547" cy="3139712"/>
          </a:xfrm>
          <a:prstGeom prst="rect">
            <a:avLst/>
          </a:prstGeom>
        </p:spPr>
      </p:pic>
    </p:spTree>
    <p:extLst>
      <p:ext uri="{BB962C8B-B14F-4D97-AF65-F5344CB8AC3E}">
        <p14:creationId xmlns:p14="http://schemas.microsoft.com/office/powerpoint/2010/main" val="11867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7F8743D-7DC7-4B57-91B1-04749AF1B49E}"/>
              </a:ext>
            </a:extLst>
          </p:cNvPr>
          <p:cNvSpPr txBox="1"/>
          <p:nvPr/>
        </p:nvSpPr>
        <p:spPr>
          <a:xfrm>
            <a:off x="836520" y="1256963"/>
            <a:ext cx="10906746" cy="784830"/>
          </a:xfrm>
          <a:prstGeom prst="rect">
            <a:avLst/>
          </a:prstGeom>
          <a:solidFill>
            <a:srgbClr val="8BCFE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b="1" dirty="0">
                <a:solidFill>
                  <a:srgbClr val="FFFFFF"/>
                </a:solidFill>
                <a:latin typeface="Century Gothic" pitchFamily="34" charset="0"/>
              </a:rPr>
              <a:t>You Can’t Stop Us </a:t>
            </a:r>
            <a:r>
              <a:rPr lang="en-AU" sz="1500" dirty="0">
                <a:solidFill>
                  <a:srgbClr val="FFFFFF"/>
                </a:solidFill>
                <a:latin typeface="Century Gothic" pitchFamily="34" charset="0"/>
              </a:rPr>
              <a:t>is an effective ad.  It is original, memorable and people want to keep watching it.  Showing a multitude of sports and both elite and everyday athletes in such a compelling and clever way attracts viewers to watch and share. </a:t>
            </a:r>
            <a:r>
              <a:rPr lang="en-AU" sz="1500" dirty="0">
                <a:solidFill>
                  <a:srgbClr val="FFFFFF"/>
                </a:solidFill>
              </a:rPr>
              <a:t> </a:t>
            </a:r>
            <a:endParaRPr kumimoji="0" lang="en-AU" sz="1500"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14" name="TextBox 13">
            <a:extLst>
              <a:ext uri="{FF2B5EF4-FFF2-40B4-BE49-F238E27FC236}">
                <a16:creationId xmlns:a16="http://schemas.microsoft.com/office/drawing/2014/main" id="{BD8CD54B-2B7B-472D-BBC8-DA5216E05D03}"/>
              </a:ext>
            </a:extLst>
          </p:cNvPr>
          <p:cNvSpPr txBox="1"/>
          <p:nvPr/>
        </p:nvSpPr>
        <p:spPr>
          <a:xfrm>
            <a:off x="140163" y="729410"/>
            <a:ext cx="1220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8BCFE3"/>
                </a:solidFill>
                <a:effectLst/>
                <a:uLnTx/>
                <a:uFillTx/>
                <a:latin typeface="Impact" panose="020B0806030902050204" pitchFamily="34" charset="0"/>
                <a:ea typeface="+mn-ea"/>
                <a:cs typeface="+mn-cs"/>
              </a:rPr>
              <a:t>Strengths</a:t>
            </a:r>
          </a:p>
        </p:txBody>
      </p:sp>
      <p:sp>
        <p:nvSpPr>
          <p:cNvPr id="15" name="TextBox 14">
            <a:extLst>
              <a:ext uri="{FF2B5EF4-FFF2-40B4-BE49-F238E27FC236}">
                <a16:creationId xmlns:a16="http://schemas.microsoft.com/office/drawing/2014/main" id="{CDEA03AB-6716-43C4-9230-F0322ADE0E0E}"/>
              </a:ext>
            </a:extLst>
          </p:cNvPr>
          <p:cNvSpPr txBox="1"/>
          <p:nvPr/>
        </p:nvSpPr>
        <p:spPr>
          <a:xfrm>
            <a:off x="261382" y="4039001"/>
            <a:ext cx="16367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4D4D4D"/>
                </a:solidFill>
                <a:effectLst/>
                <a:uLnTx/>
                <a:uFillTx/>
                <a:latin typeface="Impact" panose="020B0806030902050204" pitchFamily="34" charset="0"/>
                <a:ea typeface="+mn-ea"/>
                <a:cs typeface="+mn-cs"/>
              </a:rPr>
              <a:t>Opportunities</a:t>
            </a:r>
          </a:p>
        </p:txBody>
      </p:sp>
      <p:sp>
        <p:nvSpPr>
          <p:cNvPr id="20" name="TextBox 19">
            <a:extLst>
              <a:ext uri="{FF2B5EF4-FFF2-40B4-BE49-F238E27FC236}">
                <a16:creationId xmlns:a16="http://schemas.microsoft.com/office/drawing/2014/main" id="{416A4E52-36C3-4D0B-92D3-ACE3E37C090A}"/>
              </a:ext>
            </a:extLst>
          </p:cNvPr>
          <p:cNvSpPr txBox="1"/>
          <p:nvPr/>
        </p:nvSpPr>
        <p:spPr>
          <a:xfrm>
            <a:off x="350688" y="3067588"/>
            <a:ext cx="10962722" cy="553998"/>
          </a:xfrm>
          <a:prstGeom prst="rect">
            <a:avLst/>
          </a:prstGeom>
          <a:solidFill>
            <a:schemeClr val="accent1">
              <a:lumMod val="75000"/>
            </a:schemeClr>
          </a:solidFill>
        </p:spPr>
        <p:txBody>
          <a:bodyPr wrap="square" rtlCol="0">
            <a:spAutoFit/>
          </a:bodyPr>
          <a:lstStyle/>
          <a:p>
            <a:pPr eaLnBrk="0" fontAlgn="base" hangingPunct="0">
              <a:spcBef>
                <a:spcPct val="0"/>
              </a:spcBef>
              <a:spcAft>
                <a:spcPct val="0"/>
              </a:spcAft>
              <a:defRPr/>
            </a:pPr>
            <a:r>
              <a:rPr kumimoji="0" lang="en-AU" sz="1500" b="0" i="0" u="none" strike="noStrike" kern="1200" cap="none" spc="0" normalizeH="0" baseline="0" noProof="0" dirty="0">
                <a:ln>
                  <a:noFill/>
                </a:ln>
                <a:solidFill>
                  <a:srgbClr val="FFFFFF"/>
                </a:solidFill>
                <a:effectLst/>
                <a:uLnTx/>
                <a:uFillTx/>
                <a:latin typeface="Century Gothic" pitchFamily="34" charset="0"/>
                <a:ea typeface="+mn-ea"/>
                <a:cs typeface="+mn-cs"/>
              </a:rPr>
              <a:t>The message is highly emotional and well received leaving people feeling </a:t>
            </a:r>
            <a:r>
              <a:rPr lang="en-AU" sz="1500" dirty="0">
                <a:solidFill>
                  <a:srgbClr val="FFFFFF"/>
                </a:solidFill>
                <a:latin typeface="Century Gothic" pitchFamily="34" charset="0"/>
              </a:rPr>
              <a:t>empowered. People feel very positive about Nike and see it as a brand for them. Nike’s message is credible and strongly differentiates the brand.</a:t>
            </a:r>
            <a:endParaRPr kumimoji="0" lang="en-AU" sz="1500" b="0"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6" name="Text Placeholder 5">
            <a:extLst>
              <a:ext uri="{FF2B5EF4-FFF2-40B4-BE49-F238E27FC236}">
                <a16:creationId xmlns:a16="http://schemas.microsoft.com/office/drawing/2014/main" id="{52054860-09B0-4790-959F-B0D603E86147}"/>
              </a:ext>
            </a:extLst>
          </p:cNvPr>
          <p:cNvSpPr>
            <a:spLocks noGrp="1"/>
          </p:cNvSpPr>
          <p:nvPr>
            <p:ph type="body" sz="quarter" idx="11"/>
          </p:nvPr>
        </p:nvSpPr>
        <p:spPr/>
        <p:txBody>
          <a:bodyPr/>
          <a:lstStyle/>
          <a:p>
            <a:r>
              <a:rPr lang="en-AU" dirty="0"/>
              <a:t>Summary</a:t>
            </a:r>
          </a:p>
        </p:txBody>
      </p:sp>
      <p:sp>
        <p:nvSpPr>
          <p:cNvPr id="13" name="TextBox 12">
            <a:extLst>
              <a:ext uri="{FF2B5EF4-FFF2-40B4-BE49-F238E27FC236}">
                <a16:creationId xmlns:a16="http://schemas.microsoft.com/office/drawing/2014/main" id="{9E850C8C-CC5C-4E41-AECC-5D0BB2C3558C}"/>
              </a:ext>
            </a:extLst>
          </p:cNvPr>
          <p:cNvSpPr txBox="1"/>
          <p:nvPr/>
        </p:nvSpPr>
        <p:spPr>
          <a:xfrm>
            <a:off x="261382" y="2266906"/>
            <a:ext cx="10882852" cy="553998"/>
          </a:xfrm>
          <a:prstGeom prst="rect">
            <a:avLst/>
          </a:prstGeom>
          <a:solidFill>
            <a:srgbClr val="47ACB7"/>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dirty="0">
                <a:solidFill>
                  <a:srgbClr val="FFFFFF"/>
                </a:solidFill>
                <a:latin typeface="Century Gothic" pitchFamily="34" charset="0"/>
              </a:rPr>
              <a:t>The message is clear that Nike supports diversity and sports. People understand it is a brand for all and nothing will stop that.</a:t>
            </a:r>
            <a:endParaRPr kumimoji="0" lang="en-AU" sz="1500" b="0"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12" name="TextBox 11">
            <a:extLst>
              <a:ext uri="{FF2B5EF4-FFF2-40B4-BE49-F238E27FC236}">
                <a16:creationId xmlns:a16="http://schemas.microsoft.com/office/drawing/2014/main" id="{0E481317-4016-40C1-9470-9D722F974D01}"/>
              </a:ext>
            </a:extLst>
          </p:cNvPr>
          <p:cNvSpPr txBox="1"/>
          <p:nvPr/>
        </p:nvSpPr>
        <p:spPr>
          <a:xfrm>
            <a:off x="350688" y="4562684"/>
            <a:ext cx="8082112" cy="323165"/>
          </a:xfrm>
          <a:prstGeom prst="rect">
            <a:avLst/>
          </a:prstGeom>
          <a:solidFill>
            <a:srgbClr val="7F7F7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noProof="0" dirty="0">
                <a:solidFill>
                  <a:schemeClr val="bg1"/>
                </a:solidFill>
              </a:rPr>
              <a:t>Branding can be improved – consider including more obvious distinctive brand cues.</a:t>
            </a:r>
            <a:endParaRPr kumimoji="0" lang="en-AU" sz="15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16" name="Slide Number Placeholder 8">
            <a:extLst>
              <a:ext uri="{FF2B5EF4-FFF2-40B4-BE49-F238E27FC236}">
                <a16:creationId xmlns:a16="http://schemas.microsoft.com/office/drawing/2014/main" id="{7C6DDBE9-E262-4C51-8908-6AD310A5C755}"/>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14</a:t>
            </a:fld>
            <a:endParaRPr lang="en-AU" dirty="0"/>
          </a:p>
        </p:txBody>
      </p:sp>
      <p:pic>
        <p:nvPicPr>
          <p:cNvPr id="4" name="Picture 3" descr="A picture containing person, person, looking, holding&#10;&#10;Description automatically generated">
            <a:extLst>
              <a:ext uri="{FF2B5EF4-FFF2-40B4-BE49-F238E27FC236}">
                <a16:creationId xmlns:a16="http://schemas.microsoft.com/office/drawing/2014/main" id="{65E400A2-9404-48D4-9AEA-8BED055F9CF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2647"/>
          <a:stretch/>
        </p:blipFill>
        <p:spPr>
          <a:xfrm>
            <a:off x="4959235" y="3191933"/>
            <a:ext cx="7455777" cy="3666067"/>
          </a:xfrm>
          <a:prstGeom prst="rect">
            <a:avLst/>
          </a:prstGeom>
        </p:spPr>
      </p:pic>
    </p:spTree>
    <p:extLst>
      <p:ext uri="{BB962C8B-B14F-4D97-AF65-F5344CB8AC3E}">
        <p14:creationId xmlns:p14="http://schemas.microsoft.com/office/powerpoint/2010/main" val="17837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player, game&#10;&#10;Description automatically generated">
            <a:extLst>
              <a:ext uri="{FF2B5EF4-FFF2-40B4-BE49-F238E27FC236}">
                <a16:creationId xmlns:a16="http://schemas.microsoft.com/office/drawing/2014/main" id="{CCA88222-0523-494D-94FF-BD008BBE36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743" b="11192"/>
          <a:stretch/>
        </p:blipFill>
        <p:spPr>
          <a:xfrm>
            <a:off x="-7415" y="1"/>
            <a:ext cx="12192000" cy="5691522"/>
          </a:xfrm>
          <a:prstGeom prst="rect">
            <a:avLst/>
          </a:prstGeom>
        </p:spPr>
      </p:pic>
      <p:sp>
        <p:nvSpPr>
          <p:cNvPr id="2" name="Title 1">
            <a:extLst>
              <a:ext uri="{FF2B5EF4-FFF2-40B4-BE49-F238E27FC236}">
                <a16:creationId xmlns:a16="http://schemas.microsoft.com/office/drawing/2014/main" id="{83FBE2B6-24A1-403F-8D72-E6688120DA39}"/>
              </a:ext>
            </a:extLst>
          </p:cNvPr>
          <p:cNvSpPr>
            <a:spLocks noGrp="1"/>
          </p:cNvSpPr>
          <p:nvPr>
            <p:ph type="ctrTitle"/>
          </p:nvPr>
        </p:nvSpPr>
        <p:spPr>
          <a:xfrm>
            <a:off x="-1068355" y="4333094"/>
            <a:ext cx="5603868" cy="958919"/>
          </a:xfrm>
        </p:spPr>
        <p:txBody>
          <a:bodyPr/>
          <a:lstStyle/>
          <a:p>
            <a:pPr algn="ctr"/>
            <a:r>
              <a:rPr lang="en-AU" dirty="0"/>
              <a:t>Thank you!</a:t>
            </a:r>
          </a:p>
        </p:txBody>
      </p:sp>
      <p:sp>
        <p:nvSpPr>
          <p:cNvPr id="8" name="Прямоугольник 39">
            <a:extLst>
              <a:ext uri="{FF2B5EF4-FFF2-40B4-BE49-F238E27FC236}">
                <a16:creationId xmlns:a16="http://schemas.microsoft.com/office/drawing/2014/main" id="{91E2236A-F95C-4074-88C5-69181B65E051}"/>
              </a:ext>
            </a:extLst>
          </p:cNvPr>
          <p:cNvSpPr/>
          <p:nvPr/>
        </p:nvSpPr>
        <p:spPr>
          <a:xfrm>
            <a:off x="-7415" y="5691523"/>
            <a:ext cx="12192000" cy="1194562"/>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64" eaLnBrk="1" fontAlgn="auto" hangingPunct="1">
              <a:spcBef>
                <a:spcPts val="0"/>
              </a:spcBef>
              <a:spcAft>
                <a:spcPts val="0"/>
              </a:spcAft>
              <a:defRPr/>
            </a:pPr>
            <a:endParaRPr lang="en-US"/>
          </a:p>
        </p:txBody>
      </p:sp>
      <p:pic>
        <p:nvPicPr>
          <p:cNvPr id="5" name="Picture 11" descr="Luma-logo-blue-square-new.jpg">
            <a:extLst>
              <a:ext uri="{FF2B5EF4-FFF2-40B4-BE49-F238E27FC236}">
                <a16:creationId xmlns:a16="http://schemas.microsoft.com/office/drawing/2014/main" id="{7AC6460D-F675-462D-945D-27A60C5C9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987"/>
          <a:stretch>
            <a:fillRect/>
          </a:stretch>
        </p:blipFill>
        <p:spPr bwMode="auto">
          <a:xfrm>
            <a:off x="10037185" y="5859986"/>
            <a:ext cx="1933067" cy="85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CCA30B0-EC82-4EAA-944C-1984E782D00B}"/>
              </a:ext>
            </a:extLst>
          </p:cNvPr>
          <p:cNvSpPr txBox="1"/>
          <p:nvPr/>
        </p:nvSpPr>
        <p:spPr>
          <a:xfrm>
            <a:off x="94768" y="5780972"/>
            <a:ext cx="10908950" cy="861774"/>
          </a:xfrm>
          <a:prstGeom prst="rect">
            <a:avLst/>
          </a:prstGeom>
          <a:noFill/>
        </p:spPr>
        <p:txBody>
          <a:bodyPr wrap="square" rtlCol="0">
            <a:spAutoFit/>
          </a:bodyPr>
          <a:lstStyle/>
          <a:p>
            <a:r>
              <a:rPr lang="en-AU" sz="1600" dirty="0">
                <a:solidFill>
                  <a:schemeClr val="bg1"/>
                </a:solidFill>
                <a:latin typeface="Century Gothic" panose="020B0502020202020204" pitchFamily="34" charset="0"/>
              </a:rPr>
              <a:t>Please let us know if you have any questions…..or would just like to chat about this!</a:t>
            </a:r>
          </a:p>
          <a:p>
            <a:r>
              <a:rPr lang="en-AU" sz="1600" dirty="0">
                <a:solidFill>
                  <a:schemeClr val="bg1"/>
                </a:solidFill>
                <a:latin typeface="Century Gothic" panose="020B0502020202020204" pitchFamily="34" charset="0"/>
              </a:rPr>
              <a:t>Sally Joubert s</a:t>
            </a:r>
            <a:r>
              <a:rPr lang="en-AU" sz="1600"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ally@lumaresearch.com</a:t>
            </a:r>
            <a:endParaRPr lang="en-AU" sz="1600" dirty="0">
              <a:solidFill>
                <a:schemeClr val="bg1"/>
              </a:solidFill>
              <a:latin typeface="Century Gothic" panose="020B0502020202020204" pitchFamily="34" charset="0"/>
            </a:endParaRPr>
          </a:p>
          <a:p>
            <a:endParaRPr lang="en-AU"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019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posing for a picture&#10;&#10;Description automatically generated">
            <a:extLst>
              <a:ext uri="{FF2B5EF4-FFF2-40B4-BE49-F238E27FC236}">
                <a16:creationId xmlns:a16="http://schemas.microsoft.com/office/drawing/2014/main" id="{915B15A3-5B79-4248-A82F-7F459713FA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053" t="12425" r="11773" b="12401"/>
          <a:stretch/>
        </p:blipFill>
        <p:spPr>
          <a:xfrm>
            <a:off x="0" y="0"/>
            <a:ext cx="12192000" cy="6858000"/>
          </a:xfrm>
          <a:prstGeom prst="rect">
            <a:avLst/>
          </a:prstGeom>
        </p:spPr>
      </p:pic>
      <p:sp>
        <p:nvSpPr>
          <p:cNvPr id="4" name="TextBox 3">
            <a:extLst>
              <a:ext uri="{FF2B5EF4-FFF2-40B4-BE49-F238E27FC236}">
                <a16:creationId xmlns:a16="http://schemas.microsoft.com/office/drawing/2014/main" id="{EA371012-4A00-4CFB-8291-3829DCABB877}"/>
              </a:ext>
            </a:extLst>
          </p:cNvPr>
          <p:cNvSpPr txBox="1"/>
          <p:nvPr/>
        </p:nvSpPr>
        <p:spPr>
          <a:xfrm>
            <a:off x="118622" y="4381309"/>
            <a:ext cx="12188952" cy="1569660"/>
          </a:xfrm>
          <a:prstGeom prst="rect">
            <a:avLst/>
          </a:prstGeom>
          <a:noFill/>
        </p:spPr>
        <p:txBody>
          <a:bodyPr wrap="square" rtlCol="0">
            <a:spAutoFit/>
          </a:bodyPr>
          <a:lstStyle/>
          <a:p>
            <a:r>
              <a:rPr lang="en-AU" sz="3200" dirty="0">
                <a:solidFill>
                  <a:srgbClr val="91D2E5"/>
                </a:solidFill>
                <a:latin typeface="+mj-lt"/>
              </a:rPr>
              <a:t>You Can’t Stop Us </a:t>
            </a:r>
            <a:r>
              <a:rPr lang="en-AU" sz="3200" dirty="0">
                <a:solidFill>
                  <a:schemeClr val="bg1"/>
                </a:solidFill>
                <a:latin typeface="+mj-lt"/>
              </a:rPr>
              <a:t>shows that closures </a:t>
            </a:r>
            <a:r>
              <a:rPr lang="en-AU" sz="3200" b="0" i="0" dirty="0">
                <a:solidFill>
                  <a:schemeClr val="bg1"/>
                </a:solidFill>
                <a:effectLst/>
                <a:latin typeface="+mj-lt"/>
              </a:rPr>
              <a:t>haven’t stopped athletes from pushing forward and using their platforms to help create change. Nike reminds us that through </a:t>
            </a:r>
            <a:r>
              <a:rPr lang="en-AU" sz="3200" dirty="0">
                <a:solidFill>
                  <a:schemeClr val="bg1"/>
                </a:solidFill>
                <a:latin typeface="+mj-lt"/>
              </a:rPr>
              <a:t>a level playing field </a:t>
            </a:r>
            <a:r>
              <a:rPr lang="en-AU" sz="3200" b="0" i="0" dirty="0">
                <a:solidFill>
                  <a:schemeClr val="bg1"/>
                </a:solidFill>
                <a:effectLst/>
                <a:latin typeface="+mj-lt"/>
              </a:rPr>
              <a:t>a better future is possible…</a:t>
            </a:r>
            <a:endParaRPr lang="en-AU" sz="3200" dirty="0">
              <a:solidFill>
                <a:schemeClr val="bg1"/>
              </a:solidFill>
              <a:latin typeface="+mj-lt"/>
            </a:endParaRPr>
          </a:p>
        </p:txBody>
      </p:sp>
    </p:spTree>
    <p:extLst>
      <p:ext uri="{BB962C8B-B14F-4D97-AF65-F5344CB8AC3E}">
        <p14:creationId xmlns:p14="http://schemas.microsoft.com/office/powerpoint/2010/main" val="355290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75EEE5-B1CA-4E5E-9A10-921CCA4FD2CF}"/>
              </a:ext>
            </a:extLst>
          </p:cNvPr>
          <p:cNvSpPr txBox="1">
            <a:spLocks/>
          </p:cNvSpPr>
          <p:nvPr/>
        </p:nvSpPr>
        <p:spPr>
          <a:xfrm>
            <a:off x="198855" y="-31327"/>
            <a:ext cx="11794290" cy="1269618"/>
          </a:xfrm>
          <a:prstGeom prst="rect">
            <a:avLst/>
          </a:prstGeom>
        </p:spPr>
        <p:txBody>
          <a:bodyPr vert="horz" lIns="91437" tIns="45719" rIns="91437" bIns="45719" rtlCol="0" anchor="ctr">
            <a:normAutofit/>
          </a:bodyPr>
          <a:lst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a:lstStyle>
          <a:p>
            <a:pPr defTabSz="914361" fontAlgn="auto">
              <a:spcAft>
                <a:spcPts val="0"/>
              </a:spcAft>
            </a:pPr>
            <a:r>
              <a:rPr lang="en-AU" sz="3323" dirty="0">
                <a:solidFill>
                  <a:srgbClr val="000000">
                    <a:lumMod val="75000"/>
                    <a:lumOff val="25000"/>
                  </a:srgbClr>
                </a:solidFill>
              </a:rPr>
              <a:t>Nike You Can’t Stop Us </a:t>
            </a:r>
            <a:r>
              <a:rPr lang="en-AU" sz="3323" dirty="0">
                <a:solidFill>
                  <a:srgbClr val="8BCFE3"/>
                </a:solidFill>
              </a:rPr>
              <a:t>Case Study</a:t>
            </a:r>
            <a:br>
              <a:rPr lang="en-AU" sz="1800" dirty="0">
                <a:solidFill>
                  <a:srgbClr val="7F7F7F"/>
                </a:solidFill>
              </a:rPr>
            </a:br>
            <a:r>
              <a:rPr lang="en-AU" sz="1600" dirty="0">
                <a:solidFill>
                  <a:srgbClr val="000000">
                    <a:lumMod val="75000"/>
                    <a:lumOff val="25000"/>
                  </a:srgbClr>
                </a:solidFill>
                <a:latin typeface="Century Gothic" panose="020B0502020202020204" pitchFamily="34" charset="0"/>
              </a:rPr>
              <a:t>Luma surveyed a cross section of Australians about the Nike </a:t>
            </a:r>
            <a:r>
              <a:rPr lang="en-AU" sz="1600" b="1" dirty="0">
                <a:solidFill>
                  <a:srgbClr val="000000">
                    <a:lumMod val="75000"/>
                    <a:lumOff val="25000"/>
                  </a:srgbClr>
                </a:solidFill>
                <a:latin typeface="Century Gothic" panose="020B0502020202020204" pitchFamily="34" charset="0"/>
              </a:rPr>
              <a:t>You Can’t Stop Us</a:t>
            </a:r>
            <a:r>
              <a:rPr lang="en-AU" sz="1600" dirty="0">
                <a:solidFill>
                  <a:srgbClr val="000000">
                    <a:lumMod val="75000"/>
                    <a:lumOff val="25000"/>
                  </a:srgbClr>
                </a:solidFill>
                <a:latin typeface="Century Gothic" panose="020B0502020202020204" pitchFamily="34" charset="0"/>
              </a:rPr>
              <a:t> ad.  </a:t>
            </a:r>
            <a:endParaRPr lang="en-AU" sz="1600" dirty="0">
              <a:solidFill>
                <a:srgbClr val="000000">
                  <a:lumMod val="75000"/>
                  <a:lumOff val="25000"/>
                </a:srgbClr>
              </a:solidFill>
            </a:endParaRPr>
          </a:p>
        </p:txBody>
      </p:sp>
      <p:sp>
        <p:nvSpPr>
          <p:cNvPr id="3" name="Rectangle 2">
            <a:extLst>
              <a:ext uri="{FF2B5EF4-FFF2-40B4-BE49-F238E27FC236}">
                <a16:creationId xmlns:a16="http://schemas.microsoft.com/office/drawing/2014/main" id="{863AE244-9B27-4BDC-B2A9-B305EB53252D}"/>
              </a:ext>
            </a:extLst>
          </p:cNvPr>
          <p:cNvSpPr/>
          <p:nvPr/>
        </p:nvSpPr>
        <p:spPr>
          <a:xfrm>
            <a:off x="3420928" y="5128646"/>
            <a:ext cx="5705655" cy="603820"/>
          </a:xfrm>
          <a:prstGeom prst="rect">
            <a:avLst/>
          </a:prstGeom>
          <a:solidFill>
            <a:srgbClr val="91D2E5"/>
          </a:solidFill>
        </p:spPr>
        <p:txBody>
          <a:bodyPr wrap="square">
            <a:spAutoFit/>
          </a:bodyPr>
          <a:lstStyle/>
          <a:p>
            <a:pPr algn="ctr" defTabSz="316520" eaLnBrk="1" fontAlgn="auto" hangingPunct="1">
              <a:spcBef>
                <a:spcPts val="0"/>
              </a:spcBef>
              <a:spcAft>
                <a:spcPts val="0"/>
              </a:spcAft>
              <a:defRPr/>
            </a:pPr>
            <a:r>
              <a:rPr lang="en-AU" sz="1108" b="1" dirty="0">
                <a:solidFill>
                  <a:prstClr val="black"/>
                </a:solidFill>
              </a:rPr>
              <a:t>The Sample: </a:t>
            </a:r>
            <a:r>
              <a:rPr lang="en-AU" sz="1108" dirty="0">
                <a:solidFill>
                  <a:prstClr val="black"/>
                </a:solidFill>
              </a:rPr>
              <a:t>n=154 Nat rep gender &amp; age &amp; aged 18+</a:t>
            </a:r>
          </a:p>
          <a:p>
            <a:pPr algn="ctr" defTabSz="316520" eaLnBrk="1" fontAlgn="auto" hangingPunct="1">
              <a:spcBef>
                <a:spcPts val="0"/>
              </a:spcBef>
              <a:spcAft>
                <a:spcPts val="0"/>
              </a:spcAft>
              <a:defRPr/>
            </a:pPr>
            <a:r>
              <a:rPr lang="en-US" sz="1108" b="1" kern="0" dirty="0">
                <a:solidFill>
                  <a:prstClr val="black"/>
                </a:solidFill>
              </a:rPr>
              <a:t>Fieldwork: </a:t>
            </a:r>
            <a:r>
              <a:rPr lang="en-US" sz="1108" dirty="0">
                <a:solidFill>
                  <a:prstClr val="black"/>
                </a:solidFill>
              </a:rPr>
              <a:t>5</a:t>
            </a:r>
            <a:r>
              <a:rPr lang="en-US" sz="1108" baseline="30000" dirty="0">
                <a:solidFill>
                  <a:prstClr val="black"/>
                </a:solidFill>
              </a:rPr>
              <a:t>th</a:t>
            </a:r>
            <a:r>
              <a:rPr lang="en-US" sz="1108" dirty="0">
                <a:solidFill>
                  <a:prstClr val="black"/>
                </a:solidFill>
              </a:rPr>
              <a:t> – 6</a:t>
            </a:r>
            <a:r>
              <a:rPr lang="en-US" sz="1108" baseline="30000" dirty="0">
                <a:solidFill>
                  <a:prstClr val="black"/>
                </a:solidFill>
              </a:rPr>
              <a:t>th</a:t>
            </a:r>
            <a:r>
              <a:rPr lang="en-US" sz="1108" dirty="0">
                <a:solidFill>
                  <a:prstClr val="black"/>
                </a:solidFill>
              </a:rPr>
              <a:t> Aug 2020</a:t>
            </a:r>
            <a:endParaRPr lang="en-US" sz="1108" i="1" kern="0" dirty="0">
              <a:solidFill>
                <a:prstClr val="black"/>
              </a:solidFill>
            </a:endParaRPr>
          </a:p>
          <a:p>
            <a:pPr algn="ctr" defTabSz="316520" eaLnBrk="1" fontAlgn="auto" hangingPunct="1">
              <a:spcBef>
                <a:spcPts val="0"/>
              </a:spcBef>
              <a:spcAft>
                <a:spcPts val="0"/>
              </a:spcAft>
              <a:defRPr/>
            </a:pPr>
            <a:r>
              <a:rPr lang="en-AU" sz="1108" b="1" dirty="0">
                <a:solidFill>
                  <a:prstClr val="black"/>
                </a:solidFill>
              </a:rPr>
              <a:t>Sample Source</a:t>
            </a:r>
            <a:r>
              <a:rPr lang="en-AU" sz="1108" dirty="0">
                <a:solidFill>
                  <a:prstClr val="black"/>
                </a:solidFill>
              </a:rPr>
              <a:t>: Lucid</a:t>
            </a:r>
          </a:p>
        </p:txBody>
      </p:sp>
      <p:sp>
        <p:nvSpPr>
          <p:cNvPr id="4" name="Прямоугольник 46">
            <a:extLst>
              <a:ext uri="{FF2B5EF4-FFF2-40B4-BE49-F238E27FC236}">
                <a16:creationId xmlns:a16="http://schemas.microsoft.com/office/drawing/2014/main" id="{4E65D02D-5EE5-4611-8003-DE789D645D85}"/>
              </a:ext>
            </a:extLst>
          </p:cNvPr>
          <p:cNvSpPr/>
          <p:nvPr/>
        </p:nvSpPr>
        <p:spPr>
          <a:xfrm>
            <a:off x="704779" y="1616299"/>
            <a:ext cx="1914468" cy="1857319"/>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8BCFE3"/>
              </a:solidFill>
              <a:latin typeface="Lato Light"/>
            </a:endParaRPr>
          </a:p>
        </p:txBody>
      </p:sp>
      <p:sp>
        <p:nvSpPr>
          <p:cNvPr id="5" name="Прямоугольник 61">
            <a:extLst>
              <a:ext uri="{FF2B5EF4-FFF2-40B4-BE49-F238E27FC236}">
                <a16:creationId xmlns:a16="http://schemas.microsoft.com/office/drawing/2014/main" id="{C6677A83-1246-44B4-8BF9-38375B7C3AB2}"/>
              </a:ext>
            </a:extLst>
          </p:cNvPr>
          <p:cNvSpPr/>
          <p:nvPr/>
        </p:nvSpPr>
        <p:spPr>
          <a:xfrm>
            <a:off x="2944908" y="1616299"/>
            <a:ext cx="1914468" cy="1857319"/>
          </a:xfrm>
          <a:prstGeom prst="rect">
            <a:avLst/>
          </a:prstGeom>
          <a:solidFill>
            <a:srgbClr val="91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sp>
        <p:nvSpPr>
          <p:cNvPr id="6" name="Прямоугольник 67">
            <a:extLst>
              <a:ext uri="{FF2B5EF4-FFF2-40B4-BE49-F238E27FC236}">
                <a16:creationId xmlns:a16="http://schemas.microsoft.com/office/drawing/2014/main" id="{39232D0A-345A-4844-A71E-9DECA08AEAF0}"/>
              </a:ext>
            </a:extLst>
          </p:cNvPr>
          <p:cNvSpPr/>
          <p:nvPr/>
        </p:nvSpPr>
        <p:spPr>
          <a:xfrm>
            <a:off x="5169702" y="1616299"/>
            <a:ext cx="1914468" cy="1857319"/>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sp>
        <p:nvSpPr>
          <p:cNvPr id="7" name="Прямоугольник 73">
            <a:extLst>
              <a:ext uri="{FF2B5EF4-FFF2-40B4-BE49-F238E27FC236}">
                <a16:creationId xmlns:a16="http://schemas.microsoft.com/office/drawing/2014/main" id="{02691C02-ED72-4B58-83F0-497052EBD486}"/>
              </a:ext>
            </a:extLst>
          </p:cNvPr>
          <p:cNvSpPr/>
          <p:nvPr/>
        </p:nvSpPr>
        <p:spPr>
          <a:xfrm>
            <a:off x="7394496" y="1616299"/>
            <a:ext cx="1914468" cy="1857319"/>
          </a:xfrm>
          <a:prstGeom prst="rect">
            <a:avLst/>
          </a:prstGeom>
          <a:solidFill>
            <a:srgbClr val="91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sp>
        <p:nvSpPr>
          <p:cNvPr id="8" name="Прямоугольник 67">
            <a:extLst>
              <a:ext uri="{FF2B5EF4-FFF2-40B4-BE49-F238E27FC236}">
                <a16:creationId xmlns:a16="http://schemas.microsoft.com/office/drawing/2014/main" id="{53403CD0-8672-4241-9673-7A1916324300}"/>
              </a:ext>
            </a:extLst>
          </p:cNvPr>
          <p:cNvSpPr/>
          <p:nvPr/>
        </p:nvSpPr>
        <p:spPr>
          <a:xfrm>
            <a:off x="9634625" y="1616299"/>
            <a:ext cx="1914468" cy="1857319"/>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graphicFrame>
        <p:nvGraphicFramePr>
          <p:cNvPr id="9" name="Table 8">
            <a:extLst>
              <a:ext uri="{FF2B5EF4-FFF2-40B4-BE49-F238E27FC236}">
                <a16:creationId xmlns:a16="http://schemas.microsoft.com/office/drawing/2014/main" id="{344088B1-7FAC-4F13-8C36-2BF0B96B5821}"/>
              </a:ext>
            </a:extLst>
          </p:cNvPr>
          <p:cNvGraphicFramePr>
            <a:graphicFrameLocks noGrp="1"/>
          </p:cNvGraphicFramePr>
          <p:nvPr>
            <p:extLst>
              <p:ext uri="{D42A27DB-BD31-4B8C-83A1-F6EECF244321}">
                <p14:modId xmlns:p14="http://schemas.microsoft.com/office/powerpoint/2010/main" val="3231122873"/>
              </p:ext>
            </p:extLst>
          </p:nvPr>
        </p:nvGraphicFramePr>
        <p:xfrm>
          <a:off x="566058" y="3555547"/>
          <a:ext cx="11179630" cy="1491170"/>
        </p:xfrm>
        <a:graphic>
          <a:graphicData uri="http://schemas.openxmlformats.org/drawingml/2006/table">
            <a:tbl>
              <a:tblPr firstRow="1" bandRow="1">
                <a:tableStyleId>{5C22544A-7EE6-4342-B048-85BDC9FD1C3A}</a:tableStyleId>
              </a:tblPr>
              <a:tblGrid>
                <a:gridCol w="2235926">
                  <a:extLst>
                    <a:ext uri="{9D8B030D-6E8A-4147-A177-3AD203B41FA5}">
                      <a16:colId xmlns:a16="http://schemas.microsoft.com/office/drawing/2014/main" val="2026807733"/>
                    </a:ext>
                  </a:extLst>
                </a:gridCol>
                <a:gridCol w="2235926">
                  <a:extLst>
                    <a:ext uri="{9D8B030D-6E8A-4147-A177-3AD203B41FA5}">
                      <a16:colId xmlns:a16="http://schemas.microsoft.com/office/drawing/2014/main" val="787697175"/>
                    </a:ext>
                  </a:extLst>
                </a:gridCol>
                <a:gridCol w="2235926">
                  <a:extLst>
                    <a:ext uri="{9D8B030D-6E8A-4147-A177-3AD203B41FA5}">
                      <a16:colId xmlns:a16="http://schemas.microsoft.com/office/drawing/2014/main" val="1045106221"/>
                    </a:ext>
                  </a:extLst>
                </a:gridCol>
                <a:gridCol w="2235926">
                  <a:extLst>
                    <a:ext uri="{9D8B030D-6E8A-4147-A177-3AD203B41FA5}">
                      <a16:colId xmlns:a16="http://schemas.microsoft.com/office/drawing/2014/main" val="1981726827"/>
                    </a:ext>
                  </a:extLst>
                </a:gridCol>
                <a:gridCol w="2235926">
                  <a:extLst>
                    <a:ext uri="{9D8B030D-6E8A-4147-A177-3AD203B41FA5}">
                      <a16:colId xmlns:a16="http://schemas.microsoft.com/office/drawing/2014/main" val="3898986992"/>
                    </a:ext>
                  </a:extLst>
                </a:gridCol>
              </a:tblGrid>
              <a:tr h="640077">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Invite &amp; </a:t>
                      </a:r>
                    </a:p>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Screening</a:t>
                      </a: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Exposure </a:t>
                      </a:r>
                    </a:p>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to ad</a:t>
                      </a:r>
                      <a:endParaRPr lang="en-AU" sz="2400" dirty="0">
                        <a:solidFill>
                          <a:schemeClr val="tx1"/>
                        </a:solidFill>
                        <a:latin typeface="+mj-lt"/>
                      </a:endParaRP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Undirected Questions</a:t>
                      </a:r>
                      <a:endParaRPr lang="en-US" sz="1600" b="0" spc="150" baseline="0" dirty="0">
                        <a:solidFill>
                          <a:schemeClr val="tx1"/>
                        </a:solidFill>
                        <a:latin typeface="+mj-lt"/>
                      </a:endParaRP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Prompted Ad &amp; Brand Questions</a:t>
                      </a: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Moment by Moment </a:t>
                      </a: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844783"/>
                  </a:ext>
                </a:extLst>
              </a:tr>
              <a:tr h="851093">
                <a:tc>
                  <a:txBody>
                    <a:bodyPr/>
                    <a:lstStyle/>
                    <a:p>
                      <a:pPr algn="ctr"/>
                      <a:r>
                        <a:rPr lang="en-AU" sz="1200" dirty="0">
                          <a:solidFill>
                            <a:schemeClr val="tx1"/>
                          </a:solidFill>
                          <a:latin typeface="Century Gothic" panose="020B0502020202020204" pitchFamily="34" charset="0"/>
                        </a:rPr>
                        <a:t>Participants were invited &amp; screened to ensure they met specifications.</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The ad was shown twice.</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After seeing the ad, participants were asked three undirected open-ended questions.</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A series of closed-questions about the ad and brand were then asked.</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Lastly they ad was replayed and we measured how they felt as they watched.</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2311164"/>
                  </a:ext>
                </a:extLst>
              </a:tr>
            </a:tbl>
          </a:graphicData>
        </a:graphic>
      </p:graphicFrame>
      <p:pic>
        <p:nvPicPr>
          <p:cNvPr id="10" name="Graphic 9" descr="Monitor">
            <a:extLst>
              <a:ext uri="{FF2B5EF4-FFF2-40B4-BE49-F238E27FC236}">
                <a16:creationId xmlns:a16="http://schemas.microsoft.com/office/drawing/2014/main" id="{0A6A5C8C-9B7D-4629-8CD7-1FFE19C673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4894" y="1936747"/>
            <a:ext cx="1309005" cy="1309005"/>
          </a:xfrm>
          <a:prstGeom prst="rect">
            <a:avLst/>
          </a:prstGeom>
        </p:spPr>
      </p:pic>
      <p:pic>
        <p:nvPicPr>
          <p:cNvPr id="11" name="Graphic 10" descr="Chat">
            <a:extLst>
              <a:ext uri="{FF2B5EF4-FFF2-40B4-BE49-F238E27FC236}">
                <a16:creationId xmlns:a16="http://schemas.microsoft.com/office/drawing/2014/main" id="{1AF8155A-DAA1-4967-B1C8-8203FF0D16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6527" y="1936747"/>
            <a:ext cx="1309005" cy="1309005"/>
          </a:xfrm>
          <a:prstGeom prst="rect">
            <a:avLst/>
          </a:prstGeom>
        </p:spPr>
      </p:pic>
      <p:pic>
        <p:nvPicPr>
          <p:cNvPr id="12" name="Graphic 11" descr="Email">
            <a:extLst>
              <a:ext uri="{FF2B5EF4-FFF2-40B4-BE49-F238E27FC236}">
                <a16:creationId xmlns:a16="http://schemas.microsoft.com/office/drawing/2014/main" id="{512470AC-683F-41FF-9D19-A2D56E87F6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766" y="1936747"/>
            <a:ext cx="1309005" cy="1309005"/>
          </a:xfrm>
          <a:prstGeom prst="rect">
            <a:avLst/>
          </a:prstGeom>
        </p:spPr>
      </p:pic>
      <p:pic>
        <p:nvPicPr>
          <p:cNvPr id="13" name="Graphic 12" descr="Magnifying glass">
            <a:extLst>
              <a:ext uri="{FF2B5EF4-FFF2-40B4-BE49-F238E27FC236}">
                <a16:creationId xmlns:a16="http://schemas.microsoft.com/office/drawing/2014/main" id="{B9B82621-8F10-471E-9C6C-2A66364226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61523" y="1936747"/>
            <a:ext cx="1309005" cy="1309005"/>
          </a:xfrm>
          <a:prstGeom prst="rect">
            <a:avLst/>
          </a:prstGeom>
        </p:spPr>
      </p:pic>
      <p:pic>
        <p:nvPicPr>
          <p:cNvPr id="26" name="Graphic 25" descr="Gauge">
            <a:extLst>
              <a:ext uri="{FF2B5EF4-FFF2-40B4-BE49-F238E27FC236}">
                <a16:creationId xmlns:a16="http://schemas.microsoft.com/office/drawing/2014/main" id="{22577044-85EB-4916-AD7B-AF1650E745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06000" y="1838776"/>
            <a:ext cx="1291234" cy="1291234"/>
          </a:xfrm>
          <a:prstGeom prst="rect">
            <a:avLst/>
          </a:prstGeom>
        </p:spPr>
      </p:pic>
      <p:sp>
        <p:nvSpPr>
          <p:cNvPr id="32" name="Slide Number Placeholder 32">
            <a:extLst>
              <a:ext uri="{FF2B5EF4-FFF2-40B4-BE49-F238E27FC236}">
                <a16:creationId xmlns:a16="http://schemas.microsoft.com/office/drawing/2014/main" id="{7580D731-7306-4ED2-B813-C44F05E8ACCA}"/>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3</a:t>
            </a:fld>
            <a:endParaRPr lang="en-AU" sz="1200"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E8DC1-FF62-4A51-9B78-3709C9EAE962}"/>
              </a:ext>
            </a:extLst>
          </p:cNvPr>
          <p:cNvSpPr/>
          <p:nvPr/>
        </p:nvSpPr>
        <p:spPr>
          <a:xfrm>
            <a:off x="0" y="6104881"/>
            <a:ext cx="10564867" cy="714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1017084-5C4C-4215-996D-7B639CC1E152}"/>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Nike</a:t>
            </a:r>
            <a:r>
              <a:rPr lang="en-AU" sz="3600" dirty="0">
                <a:solidFill>
                  <a:srgbClr val="8AD0E4"/>
                </a:solidFill>
                <a:latin typeface="Impact" panose="020B0806030902050204" pitchFamily="34" charset="0"/>
              </a:rPr>
              <a:t> You Can’t Stop Us</a:t>
            </a:r>
          </a:p>
        </p:txBody>
      </p:sp>
      <p:sp>
        <p:nvSpPr>
          <p:cNvPr id="5" name="Slide Number Placeholder 32">
            <a:extLst>
              <a:ext uri="{FF2B5EF4-FFF2-40B4-BE49-F238E27FC236}">
                <a16:creationId xmlns:a16="http://schemas.microsoft.com/office/drawing/2014/main" id="{3C808165-69E0-4A7C-9BA6-7703342D8E44}"/>
              </a:ext>
            </a:extLst>
          </p:cNvPr>
          <p:cNvSpPr txBox="1">
            <a:spLocks/>
          </p:cNvSpPr>
          <p:nvPr/>
        </p:nvSpPr>
        <p:spPr>
          <a:xfrm>
            <a:off x="8320865" y="637521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4</a:t>
            </a:fld>
            <a:endParaRPr lang="en-AU" sz="1200" dirty="0">
              <a:solidFill>
                <a:schemeClr val="bg1">
                  <a:lumMod val="50000"/>
                </a:schemeClr>
              </a:solidFill>
            </a:endParaRPr>
          </a:p>
        </p:txBody>
      </p:sp>
      <p:pic>
        <p:nvPicPr>
          <p:cNvPr id="9" name="Picture 8">
            <a:extLst>
              <a:ext uri="{FF2B5EF4-FFF2-40B4-BE49-F238E27FC236}">
                <a16:creationId xmlns:a16="http://schemas.microsoft.com/office/drawing/2014/main" id="{A0DB2C55-41BB-48C4-B283-33EE7D176536}"/>
              </a:ext>
            </a:extLst>
          </p:cNvPr>
          <p:cNvPicPr>
            <a:picLocks noChangeAspect="1"/>
          </p:cNvPicPr>
          <p:nvPr/>
        </p:nvPicPr>
        <p:blipFill>
          <a:blip r:embed="rId3"/>
          <a:stretch>
            <a:fillRect/>
          </a:stretch>
        </p:blipFill>
        <p:spPr>
          <a:xfrm>
            <a:off x="167126" y="573773"/>
            <a:ext cx="11857748" cy="6218459"/>
          </a:xfrm>
          <a:prstGeom prst="rect">
            <a:avLst/>
          </a:prstGeom>
        </p:spPr>
      </p:pic>
    </p:spTree>
    <p:extLst>
      <p:ext uri="{BB962C8B-B14F-4D97-AF65-F5344CB8AC3E}">
        <p14:creationId xmlns:p14="http://schemas.microsoft.com/office/powerpoint/2010/main" val="2226881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ECA1D9-EEFF-45C2-97C1-A1E81BB4217E}"/>
              </a:ext>
            </a:extLst>
          </p:cNvPr>
          <p:cNvSpPr/>
          <p:nvPr/>
        </p:nvSpPr>
        <p:spPr>
          <a:xfrm>
            <a:off x="0" y="6104881"/>
            <a:ext cx="10564867" cy="714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7B1E098-8FBD-43D9-8FFD-967F351A2579}"/>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Nike </a:t>
            </a:r>
            <a:r>
              <a:rPr lang="en-AU" sz="3600" dirty="0">
                <a:solidFill>
                  <a:srgbClr val="8AD0E4"/>
                </a:solidFill>
                <a:latin typeface="Impact" panose="020B0806030902050204" pitchFamily="34" charset="0"/>
              </a:rPr>
              <a:t>You Can’t Stop Us</a:t>
            </a:r>
          </a:p>
        </p:txBody>
      </p:sp>
      <p:sp>
        <p:nvSpPr>
          <p:cNvPr id="4" name="Slide Number Placeholder 32">
            <a:extLst>
              <a:ext uri="{FF2B5EF4-FFF2-40B4-BE49-F238E27FC236}">
                <a16:creationId xmlns:a16="http://schemas.microsoft.com/office/drawing/2014/main" id="{A23807F2-21F0-4661-9220-6CEC968D63B6}"/>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5</a:t>
            </a:fld>
            <a:endParaRPr lang="en-AU" sz="1200" dirty="0">
              <a:solidFill>
                <a:schemeClr val="bg1">
                  <a:lumMod val="50000"/>
                </a:schemeClr>
              </a:solidFill>
            </a:endParaRPr>
          </a:p>
        </p:txBody>
      </p:sp>
      <p:pic>
        <p:nvPicPr>
          <p:cNvPr id="12" name="Picture 11">
            <a:extLst>
              <a:ext uri="{FF2B5EF4-FFF2-40B4-BE49-F238E27FC236}">
                <a16:creationId xmlns:a16="http://schemas.microsoft.com/office/drawing/2014/main" id="{C661CC29-AFF1-4862-A62A-03523B136364}"/>
              </a:ext>
            </a:extLst>
          </p:cNvPr>
          <p:cNvPicPr>
            <a:picLocks noChangeAspect="1"/>
          </p:cNvPicPr>
          <p:nvPr/>
        </p:nvPicPr>
        <p:blipFill>
          <a:blip r:embed="rId2"/>
          <a:stretch>
            <a:fillRect/>
          </a:stretch>
        </p:blipFill>
        <p:spPr>
          <a:xfrm>
            <a:off x="54340" y="502666"/>
            <a:ext cx="12083319" cy="5852667"/>
          </a:xfrm>
          <a:prstGeom prst="rect">
            <a:avLst/>
          </a:prstGeom>
        </p:spPr>
      </p:pic>
    </p:spTree>
    <p:extLst>
      <p:ext uri="{BB962C8B-B14F-4D97-AF65-F5344CB8AC3E}">
        <p14:creationId xmlns:p14="http://schemas.microsoft.com/office/powerpoint/2010/main" val="208120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lstStyle/>
          <a:p>
            <a:r>
              <a:rPr lang="en-AU" dirty="0"/>
              <a:t>Making Great Ads </a:t>
            </a:r>
            <a:r>
              <a:rPr lang="en-AU" dirty="0">
                <a:solidFill>
                  <a:srgbClr val="97CDDE"/>
                </a:solidFill>
              </a:rPr>
              <a:t>To Grow Brands</a:t>
            </a:r>
          </a:p>
        </p:txBody>
      </p:sp>
      <p:sp>
        <p:nvSpPr>
          <p:cNvPr id="3" name="Text Placeholder 2">
            <a:extLst>
              <a:ext uri="{FF2B5EF4-FFF2-40B4-BE49-F238E27FC236}">
                <a16:creationId xmlns:a16="http://schemas.microsoft.com/office/drawing/2014/main" id="{8777F573-0C9C-4E9B-8E07-001C9311AF16}"/>
              </a:ext>
            </a:extLst>
          </p:cNvPr>
          <p:cNvSpPr>
            <a:spLocks noGrp="1"/>
          </p:cNvSpPr>
          <p:nvPr>
            <p:ph type="body" sz="quarter" idx="12"/>
          </p:nvPr>
        </p:nvSpPr>
        <p:spPr>
          <a:xfrm>
            <a:off x="149523" y="537062"/>
            <a:ext cx="11892954" cy="660400"/>
          </a:xfrm>
        </p:spPr>
        <p:txBody>
          <a:bodyPr/>
          <a:lstStyle/>
          <a:p>
            <a:r>
              <a:rPr lang="en-AU" dirty="0"/>
              <a:t>We have been measuring ads for over 25 years and identified that to make a brand grow, you need ads which get noticed &amp; make people feel good…</a:t>
            </a:r>
          </a:p>
        </p:txBody>
      </p:sp>
      <p:grpSp>
        <p:nvGrpSpPr>
          <p:cNvPr id="35" name="Group 34">
            <a:extLst>
              <a:ext uri="{FF2B5EF4-FFF2-40B4-BE49-F238E27FC236}">
                <a16:creationId xmlns:a16="http://schemas.microsoft.com/office/drawing/2014/main" id="{FB347FDC-A8CC-4A64-8BC3-87BC1F3EA1E1}"/>
              </a:ext>
            </a:extLst>
          </p:cNvPr>
          <p:cNvGrpSpPr/>
          <p:nvPr/>
        </p:nvGrpSpPr>
        <p:grpSpPr>
          <a:xfrm>
            <a:off x="6220274" y="1665514"/>
            <a:ext cx="4398294" cy="4353256"/>
            <a:chOff x="4675003" y="892426"/>
            <a:chExt cx="4695249" cy="4709881"/>
          </a:xfrm>
          <a:solidFill>
            <a:srgbClr val="8BCFE3"/>
          </a:solidFill>
        </p:grpSpPr>
        <p:sp>
          <p:nvSpPr>
            <p:cNvPr id="36" name="Oval 35">
              <a:extLst>
                <a:ext uri="{FF2B5EF4-FFF2-40B4-BE49-F238E27FC236}">
                  <a16:creationId xmlns:a16="http://schemas.microsoft.com/office/drawing/2014/main" id="{9D14ECFE-E038-4F9C-A165-885CF60499BC}"/>
                </a:ext>
              </a:extLst>
            </p:cNvPr>
            <p:cNvSpPr/>
            <p:nvPr/>
          </p:nvSpPr>
          <p:spPr bwMode="auto">
            <a:xfrm>
              <a:off x="4675003" y="892426"/>
              <a:ext cx="4695249" cy="4709881"/>
            </a:xfrm>
            <a:prstGeom prst="ellipse">
              <a:avLst/>
            </a:prstGeom>
            <a:grpFill/>
            <a:ln>
              <a:noFill/>
            </a:ln>
            <a:effectLst/>
          </p:spPr>
          <p:txBody>
            <a:bodyPr vert="horz" wrap="square" lIns="0" tIns="0" rIns="0" bIns="0" numCol="1" rtlCol="0" anchor="ctr" anchorCtr="0" compatLnSpc="1">
              <a:prstTxWarp prst="textNoShape">
                <a:avLst/>
              </a:prstTxWarp>
            </a:bodyPr>
            <a:lstStyle/>
            <a:p>
              <a:pPr algn="ctr">
                <a:defRPr/>
              </a:pPr>
              <a:r>
                <a:rPr lang="en-AU" sz="5400" dirty="0">
                  <a:solidFill>
                    <a:srgbClr val="FFFFFF"/>
                  </a:solidFill>
                  <a:latin typeface="Impact" panose="020B0806030902050204" pitchFamily="34" charset="0"/>
                  <a:ea typeface="Fredericka the Great" pitchFamily="2" charset="0"/>
                </a:rPr>
                <a:t>Feel Good</a:t>
              </a:r>
            </a:p>
            <a:p>
              <a:pPr algn="ctr">
                <a:defRPr/>
              </a:pPr>
              <a:r>
                <a:rPr lang="en-AU" sz="2400" dirty="0">
                  <a:solidFill>
                    <a:srgbClr val="000000"/>
                  </a:solidFill>
                  <a:latin typeface="Century Gothic"/>
                  <a:ea typeface="ＭＳ Ｐゴシック" pitchFamily="2" charset="-128"/>
                </a:rPr>
                <a:t>Leave people with positive feelings</a:t>
              </a:r>
            </a:p>
            <a:p>
              <a:pPr algn="ctr">
                <a:defRPr/>
              </a:pPr>
              <a:endParaRPr lang="en-AU" dirty="0">
                <a:solidFill>
                  <a:srgbClr val="FFFFFF"/>
                </a:solidFill>
                <a:ea typeface="ＭＳ Ｐゴシック" pitchFamily="2" charset="-128"/>
              </a:endParaRPr>
            </a:p>
          </p:txBody>
        </p:sp>
        <p:sp>
          <p:nvSpPr>
            <p:cNvPr id="37" name="Rectangle 3">
              <a:extLst>
                <a:ext uri="{FF2B5EF4-FFF2-40B4-BE49-F238E27FC236}">
                  <a16:creationId xmlns:a16="http://schemas.microsoft.com/office/drawing/2014/main" id="{0837B8E0-A282-4AC3-A15D-F09CF9222B06}"/>
                </a:ext>
              </a:extLst>
            </p:cNvPr>
            <p:cNvSpPr txBox="1">
              <a:spLocks noChangeArrowheads="1"/>
            </p:cNvSpPr>
            <p:nvPr/>
          </p:nvSpPr>
          <p:spPr>
            <a:xfrm>
              <a:off x="5357600" y="3986245"/>
              <a:ext cx="3330054" cy="855297"/>
            </a:xfrm>
            <a:prstGeom prst="rect">
              <a:avLst/>
            </a:prstGeom>
            <a:grpFill/>
          </p:spPr>
          <p:txBody>
            <a:bodyPr/>
            <a:lstStyle>
              <a:lvl1pPr marL="190500" indent="-190500" algn="l" rtl="0" eaLnBrk="0" fontAlgn="base" hangingPunct="0">
                <a:lnSpc>
                  <a:spcPct val="125000"/>
                </a:lnSpc>
                <a:spcBef>
                  <a:spcPct val="0"/>
                </a:spcBef>
                <a:spcAft>
                  <a:spcPct val="0"/>
                </a:spcAft>
                <a:buClr>
                  <a:srgbClr val="33CCCC"/>
                </a:buClr>
                <a:buChar char="•"/>
                <a:defRPr kumimoji="1" sz="2000">
                  <a:solidFill>
                    <a:srgbClr val="5F5F5F"/>
                  </a:solidFill>
                  <a:latin typeface="+mn-lt"/>
                  <a:ea typeface="+mn-ea"/>
                  <a:cs typeface="+mn-cs"/>
                </a:defRPr>
              </a:lvl1pPr>
              <a:lvl2pPr marL="571500" indent="-190500" algn="l" rtl="0" eaLnBrk="0" fontAlgn="base" hangingPunct="0">
                <a:lnSpc>
                  <a:spcPct val="125000"/>
                </a:lnSpc>
                <a:spcBef>
                  <a:spcPct val="0"/>
                </a:spcBef>
                <a:spcAft>
                  <a:spcPct val="0"/>
                </a:spcAft>
                <a:buClr>
                  <a:srgbClr val="33CCCC"/>
                </a:buClr>
                <a:buChar char="–"/>
                <a:defRPr kumimoji="1">
                  <a:solidFill>
                    <a:srgbClr val="5F5F5F"/>
                  </a:solidFill>
                  <a:latin typeface="+mn-lt"/>
                </a:defRPr>
              </a:lvl2pPr>
              <a:lvl3pPr marL="952500" indent="-190500" algn="l" rtl="0" eaLnBrk="0" fontAlgn="base" hangingPunct="0">
                <a:lnSpc>
                  <a:spcPct val="125000"/>
                </a:lnSpc>
                <a:spcBef>
                  <a:spcPct val="0"/>
                </a:spcBef>
                <a:spcAft>
                  <a:spcPct val="0"/>
                </a:spcAft>
                <a:buClr>
                  <a:srgbClr val="33CCCC"/>
                </a:buClr>
                <a:buChar char=":"/>
                <a:defRPr kumimoji="1" sz="1600">
                  <a:solidFill>
                    <a:srgbClr val="5F5F5F"/>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Arial" charset="0"/>
                </a:defRPr>
              </a:lvl4pPr>
              <a:lvl5pPr marL="2057400" indent="-228600" algn="l" rtl="0" eaLnBrk="0" fontAlgn="base" hangingPunct="0">
                <a:spcBef>
                  <a:spcPct val="20000"/>
                </a:spcBef>
                <a:spcAft>
                  <a:spcPct val="0"/>
                </a:spcAft>
                <a:buChar char="»"/>
                <a:defRPr kumimoji="1" sz="2000">
                  <a:solidFill>
                    <a:schemeClr val="tx1"/>
                  </a:solidFill>
                  <a:latin typeface="Arial" charset="0"/>
                </a:defRPr>
              </a:lvl5pPr>
              <a:lvl6pPr marL="2514600" indent="-228600" algn="l" rtl="0" eaLnBrk="0" fontAlgn="base" hangingPunct="0">
                <a:spcBef>
                  <a:spcPct val="20000"/>
                </a:spcBef>
                <a:spcAft>
                  <a:spcPct val="0"/>
                </a:spcAft>
                <a:buChar char="»"/>
                <a:defRPr kumimoji="1" sz="2000">
                  <a:solidFill>
                    <a:schemeClr val="tx1"/>
                  </a:solidFill>
                  <a:latin typeface="Arial" charset="0"/>
                </a:defRPr>
              </a:lvl6pPr>
              <a:lvl7pPr marL="2971800" indent="-228600" algn="l" rtl="0" eaLnBrk="0" fontAlgn="base" hangingPunct="0">
                <a:spcBef>
                  <a:spcPct val="20000"/>
                </a:spcBef>
                <a:spcAft>
                  <a:spcPct val="0"/>
                </a:spcAft>
                <a:buChar char="»"/>
                <a:defRPr kumimoji="1" sz="2000">
                  <a:solidFill>
                    <a:schemeClr val="tx1"/>
                  </a:solidFill>
                  <a:latin typeface="Arial" charset="0"/>
                </a:defRPr>
              </a:lvl7pPr>
              <a:lvl8pPr marL="3429000" indent="-228600" algn="l" rtl="0" eaLnBrk="0" fontAlgn="base" hangingPunct="0">
                <a:spcBef>
                  <a:spcPct val="20000"/>
                </a:spcBef>
                <a:spcAft>
                  <a:spcPct val="0"/>
                </a:spcAft>
                <a:buChar char="»"/>
                <a:defRPr kumimoji="1" sz="2000">
                  <a:solidFill>
                    <a:schemeClr val="tx1"/>
                  </a:solidFill>
                  <a:latin typeface="Arial" charset="0"/>
                </a:defRPr>
              </a:lvl8pPr>
              <a:lvl9pPr marL="3886200" indent="-228600" algn="l" rtl="0" eaLnBrk="0" fontAlgn="base" hangingPunct="0">
                <a:spcBef>
                  <a:spcPct val="20000"/>
                </a:spcBef>
                <a:spcAft>
                  <a:spcPct val="0"/>
                </a:spcAft>
                <a:buChar char="»"/>
                <a:defRPr kumimoji="1" sz="2000">
                  <a:solidFill>
                    <a:schemeClr val="tx1"/>
                  </a:solidFill>
                  <a:latin typeface="Arial" charset="0"/>
                </a:defRPr>
              </a:lvl9pPr>
            </a:lstStyle>
            <a:p>
              <a:pPr marL="0" indent="0" algn="ctr">
                <a:lnSpc>
                  <a:spcPct val="100000"/>
                </a:lnSpc>
                <a:spcBef>
                  <a:spcPts val="1000"/>
                </a:spcBef>
                <a:spcAft>
                  <a:spcPts val="1000"/>
                </a:spcAft>
                <a:buClr>
                  <a:srgbClr val="64BCCE"/>
                </a:buClr>
                <a:buNone/>
                <a:defRPr/>
              </a:pPr>
              <a:r>
                <a:rPr lang="en-US" sz="1600" kern="0" dirty="0">
                  <a:solidFill>
                    <a:srgbClr val="FFFFFF"/>
                  </a:solidFill>
                  <a:latin typeface="Century Gothic"/>
                </a:rPr>
                <a:t>Feelings have the strongest effect on consideration &amp; driven by relevance of what you say &amp; how you say it.</a:t>
              </a:r>
            </a:p>
          </p:txBody>
        </p:sp>
      </p:grpSp>
      <p:grpSp>
        <p:nvGrpSpPr>
          <p:cNvPr id="38" name="Group 37">
            <a:extLst>
              <a:ext uri="{FF2B5EF4-FFF2-40B4-BE49-F238E27FC236}">
                <a16:creationId xmlns:a16="http://schemas.microsoft.com/office/drawing/2014/main" id="{F2E0FB77-57B3-4280-A5F2-090BE73BF938}"/>
              </a:ext>
            </a:extLst>
          </p:cNvPr>
          <p:cNvGrpSpPr/>
          <p:nvPr/>
        </p:nvGrpSpPr>
        <p:grpSpPr>
          <a:xfrm>
            <a:off x="1621971" y="1665514"/>
            <a:ext cx="4480265" cy="4353256"/>
            <a:chOff x="24770" y="1073733"/>
            <a:chExt cx="4674752" cy="4812995"/>
          </a:xfrm>
          <a:solidFill>
            <a:srgbClr val="8BCFE3"/>
          </a:solidFill>
        </p:grpSpPr>
        <p:sp>
          <p:nvSpPr>
            <p:cNvPr id="39" name="Oval 38">
              <a:extLst>
                <a:ext uri="{FF2B5EF4-FFF2-40B4-BE49-F238E27FC236}">
                  <a16:creationId xmlns:a16="http://schemas.microsoft.com/office/drawing/2014/main" id="{68D963F5-3F25-4DCF-96F7-62B86FF10AE5}"/>
                </a:ext>
              </a:extLst>
            </p:cNvPr>
            <p:cNvSpPr/>
            <p:nvPr/>
          </p:nvSpPr>
          <p:spPr bwMode="auto">
            <a:xfrm>
              <a:off x="24770" y="1073733"/>
              <a:ext cx="4674752" cy="4812995"/>
            </a:xfrm>
            <a:prstGeom prst="ellipse">
              <a:avLst/>
            </a:prstGeom>
            <a:grpFill/>
            <a:ln>
              <a:noFill/>
            </a:ln>
            <a:effectLst/>
          </p:spPr>
          <p:txBody>
            <a:bodyPr vert="horz" wrap="square" lIns="0" tIns="0" rIns="0" bIns="0" numCol="1" rtlCol="0" anchor="ctr" anchorCtr="0" compatLnSpc="1">
              <a:prstTxWarp prst="textNoShape">
                <a:avLst/>
              </a:prstTxWarp>
            </a:bodyPr>
            <a:lstStyle/>
            <a:p>
              <a:pPr algn="ctr">
                <a:defRPr/>
              </a:pPr>
              <a:r>
                <a:rPr lang="en-AU" sz="5400" dirty="0">
                  <a:solidFill>
                    <a:srgbClr val="FFFFFF"/>
                  </a:solidFill>
                  <a:latin typeface="Impact" panose="020B0806030902050204" pitchFamily="34" charset="0"/>
                  <a:ea typeface="Fredericka the Great" pitchFamily="2" charset="0"/>
                </a:rPr>
                <a:t>Salience</a:t>
              </a:r>
            </a:p>
            <a:p>
              <a:pPr algn="ctr">
                <a:defRPr/>
              </a:pPr>
              <a:r>
                <a:rPr lang="en-AU" sz="2400" dirty="0">
                  <a:solidFill>
                    <a:srgbClr val="000000"/>
                  </a:solidFill>
                  <a:latin typeface="Century Gothic"/>
                  <a:ea typeface="ＭＳ Ｐゴシック" pitchFamily="2" charset="-128"/>
                </a:rPr>
                <a:t>Get noticed &amp; </a:t>
              </a:r>
            </a:p>
            <a:p>
              <a:pPr algn="ctr">
                <a:defRPr/>
              </a:pPr>
              <a:r>
                <a:rPr lang="en-AU" sz="2400" dirty="0">
                  <a:solidFill>
                    <a:srgbClr val="000000"/>
                  </a:solidFill>
                  <a:latin typeface="Century Gothic"/>
                  <a:ea typeface="ＭＳ Ｐゴシック" pitchFamily="2" charset="-128"/>
                </a:rPr>
                <a:t>Build link to brand</a:t>
              </a:r>
            </a:p>
            <a:p>
              <a:pPr algn="ctr">
                <a:defRPr/>
              </a:pPr>
              <a:endParaRPr lang="en-AU" dirty="0">
                <a:solidFill>
                  <a:srgbClr val="FFFFFF"/>
                </a:solidFill>
                <a:ea typeface="ＭＳ Ｐゴシック" pitchFamily="2" charset="-128"/>
              </a:endParaRPr>
            </a:p>
          </p:txBody>
        </p:sp>
        <p:sp>
          <p:nvSpPr>
            <p:cNvPr id="40" name="Rectangle 3">
              <a:extLst>
                <a:ext uri="{FF2B5EF4-FFF2-40B4-BE49-F238E27FC236}">
                  <a16:creationId xmlns:a16="http://schemas.microsoft.com/office/drawing/2014/main" id="{37592DA2-1F36-4BDE-A03B-2ECCD4CADC44}"/>
                </a:ext>
              </a:extLst>
            </p:cNvPr>
            <p:cNvSpPr txBox="1">
              <a:spLocks noChangeArrowheads="1"/>
            </p:cNvSpPr>
            <p:nvPr/>
          </p:nvSpPr>
          <p:spPr>
            <a:xfrm>
              <a:off x="536323" y="4432994"/>
              <a:ext cx="3688315" cy="874022"/>
            </a:xfrm>
            <a:prstGeom prst="rect">
              <a:avLst/>
            </a:prstGeom>
            <a:noFill/>
          </p:spPr>
          <p:txBody>
            <a:bodyPr/>
            <a:lstStyle>
              <a:lvl1pPr marL="190500" indent="-190500" algn="l" rtl="0" eaLnBrk="0" fontAlgn="base" hangingPunct="0">
                <a:lnSpc>
                  <a:spcPct val="125000"/>
                </a:lnSpc>
                <a:spcBef>
                  <a:spcPct val="0"/>
                </a:spcBef>
                <a:spcAft>
                  <a:spcPct val="0"/>
                </a:spcAft>
                <a:buClr>
                  <a:srgbClr val="33CCCC"/>
                </a:buClr>
                <a:buChar char="•"/>
                <a:defRPr kumimoji="1" sz="2000">
                  <a:solidFill>
                    <a:srgbClr val="5F5F5F"/>
                  </a:solidFill>
                  <a:latin typeface="+mn-lt"/>
                  <a:ea typeface="+mn-ea"/>
                  <a:cs typeface="+mn-cs"/>
                </a:defRPr>
              </a:lvl1pPr>
              <a:lvl2pPr marL="571500" indent="-190500" algn="l" rtl="0" eaLnBrk="0" fontAlgn="base" hangingPunct="0">
                <a:lnSpc>
                  <a:spcPct val="125000"/>
                </a:lnSpc>
                <a:spcBef>
                  <a:spcPct val="0"/>
                </a:spcBef>
                <a:spcAft>
                  <a:spcPct val="0"/>
                </a:spcAft>
                <a:buClr>
                  <a:srgbClr val="33CCCC"/>
                </a:buClr>
                <a:buChar char="–"/>
                <a:defRPr kumimoji="1">
                  <a:solidFill>
                    <a:srgbClr val="5F5F5F"/>
                  </a:solidFill>
                  <a:latin typeface="+mn-lt"/>
                </a:defRPr>
              </a:lvl2pPr>
              <a:lvl3pPr marL="952500" indent="-190500" algn="l" rtl="0" eaLnBrk="0" fontAlgn="base" hangingPunct="0">
                <a:lnSpc>
                  <a:spcPct val="125000"/>
                </a:lnSpc>
                <a:spcBef>
                  <a:spcPct val="0"/>
                </a:spcBef>
                <a:spcAft>
                  <a:spcPct val="0"/>
                </a:spcAft>
                <a:buClr>
                  <a:srgbClr val="33CCCC"/>
                </a:buClr>
                <a:buChar char=":"/>
                <a:defRPr kumimoji="1" sz="1600">
                  <a:solidFill>
                    <a:srgbClr val="5F5F5F"/>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Arial" charset="0"/>
                </a:defRPr>
              </a:lvl4pPr>
              <a:lvl5pPr marL="2057400" indent="-228600" algn="l" rtl="0" eaLnBrk="0" fontAlgn="base" hangingPunct="0">
                <a:spcBef>
                  <a:spcPct val="20000"/>
                </a:spcBef>
                <a:spcAft>
                  <a:spcPct val="0"/>
                </a:spcAft>
                <a:buChar char="»"/>
                <a:defRPr kumimoji="1" sz="2000">
                  <a:solidFill>
                    <a:schemeClr val="tx1"/>
                  </a:solidFill>
                  <a:latin typeface="Arial" charset="0"/>
                </a:defRPr>
              </a:lvl5pPr>
              <a:lvl6pPr marL="2514600" indent="-228600" algn="l" rtl="0" eaLnBrk="0" fontAlgn="base" hangingPunct="0">
                <a:spcBef>
                  <a:spcPct val="20000"/>
                </a:spcBef>
                <a:spcAft>
                  <a:spcPct val="0"/>
                </a:spcAft>
                <a:buChar char="»"/>
                <a:defRPr kumimoji="1" sz="2000">
                  <a:solidFill>
                    <a:schemeClr val="tx1"/>
                  </a:solidFill>
                  <a:latin typeface="Arial" charset="0"/>
                </a:defRPr>
              </a:lvl6pPr>
              <a:lvl7pPr marL="2971800" indent="-228600" algn="l" rtl="0" eaLnBrk="0" fontAlgn="base" hangingPunct="0">
                <a:spcBef>
                  <a:spcPct val="20000"/>
                </a:spcBef>
                <a:spcAft>
                  <a:spcPct val="0"/>
                </a:spcAft>
                <a:buChar char="»"/>
                <a:defRPr kumimoji="1" sz="2000">
                  <a:solidFill>
                    <a:schemeClr val="tx1"/>
                  </a:solidFill>
                  <a:latin typeface="Arial" charset="0"/>
                </a:defRPr>
              </a:lvl7pPr>
              <a:lvl8pPr marL="3429000" indent="-228600" algn="l" rtl="0" eaLnBrk="0" fontAlgn="base" hangingPunct="0">
                <a:spcBef>
                  <a:spcPct val="20000"/>
                </a:spcBef>
                <a:spcAft>
                  <a:spcPct val="0"/>
                </a:spcAft>
                <a:buChar char="»"/>
                <a:defRPr kumimoji="1" sz="2000">
                  <a:solidFill>
                    <a:schemeClr val="tx1"/>
                  </a:solidFill>
                  <a:latin typeface="Arial" charset="0"/>
                </a:defRPr>
              </a:lvl8pPr>
              <a:lvl9pPr marL="3886200" indent="-228600" algn="l" rtl="0" eaLnBrk="0" fontAlgn="base" hangingPunct="0">
                <a:spcBef>
                  <a:spcPct val="20000"/>
                </a:spcBef>
                <a:spcAft>
                  <a:spcPct val="0"/>
                </a:spcAft>
                <a:buChar char="»"/>
                <a:defRPr kumimoji="1" sz="2000">
                  <a:solidFill>
                    <a:schemeClr val="tx1"/>
                  </a:solidFill>
                  <a:latin typeface="Arial" charset="0"/>
                </a:defRPr>
              </a:lvl9pPr>
            </a:lstStyle>
            <a:p>
              <a:pPr marL="0" indent="0" algn="ctr">
                <a:lnSpc>
                  <a:spcPct val="100000"/>
                </a:lnSpc>
                <a:spcBef>
                  <a:spcPts val="1000"/>
                </a:spcBef>
                <a:spcAft>
                  <a:spcPts val="1000"/>
                </a:spcAft>
                <a:buClr>
                  <a:srgbClr val="64BCCE"/>
                </a:buClr>
                <a:buNone/>
                <a:defRPr/>
              </a:pPr>
              <a:r>
                <a:rPr lang="en-AU" sz="1600" kern="0" dirty="0">
                  <a:solidFill>
                    <a:srgbClr val="FFFFFF"/>
                  </a:solidFill>
                  <a:latin typeface="Century Gothic"/>
                </a:rPr>
                <a:t>Drive through music, humour, casting, story telling &amp; brand mnemonics.</a:t>
              </a:r>
            </a:p>
          </p:txBody>
        </p:sp>
      </p:grpSp>
      <p:sp>
        <p:nvSpPr>
          <p:cNvPr id="10" name="Slide Number Placeholder 8">
            <a:extLst>
              <a:ext uri="{FF2B5EF4-FFF2-40B4-BE49-F238E27FC236}">
                <a16:creationId xmlns:a16="http://schemas.microsoft.com/office/drawing/2014/main" id="{8CB77FBA-8415-4C58-8D89-F288005B2AA5}"/>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6</a:t>
            </a:fld>
            <a:endParaRPr lang="en-AU" dirty="0"/>
          </a:p>
        </p:txBody>
      </p:sp>
    </p:spTree>
    <p:extLst>
      <p:ext uri="{BB962C8B-B14F-4D97-AF65-F5344CB8AC3E}">
        <p14:creationId xmlns:p14="http://schemas.microsoft.com/office/powerpoint/2010/main" val="1293500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AD6A2-B22A-4382-8316-5BE11E0CB554}"/>
              </a:ext>
            </a:extLst>
          </p:cNvPr>
          <p:cNvSpPr>
            <a:spLocks noGrp="1"/>
          </p:cNvSpPr>
          <p:nvPr>
            <p:ph type="title"/>
          </p:nvPr>
        </p:nvSpPr>
        <p:spPr>
          <a:xfrm>
            <a:off x="183307" y="119223"/>
            <a:ext cx="10514501" cy="1325440"/>
          </a:xfrm>
        </p:spPr>
        <p:txBody>
          <a:bodyPr anchor="t">
            <a:normAutofit/>
          </a:bodyPr>
          <a:lstStyle/>
          <a:p>
            <a:r>
              <a:rPr lang="en-AU" sz="3323" dirty="0">
                <a:solidFill>
                  <a:srgbClr val="595959"/>
                </a:solidFill>
              </a:rPr>
              <a:t>Key </a:t>
            </a:r>
            <a:r>
              <a:rPr lang="en-AU" sz="3323" dirty="0">
                <a:solidFill>
                  <a:srgbClr val="91D2E5"/>
                </a:solidFill>
              </a:rPr>
              <a:t>Performance Metrics</a:t>
            </a:r>
            <a:endParaRPr lang="en-AU" sz="3323" dirty="0">
              <a:solidFill>
                <a:srgbClr val="91D2E5"/>
              </a:solidFill>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9621FB3B-A006-4D6B-9125-82DD1B00ADD6}"/>
              </a:ext>
            </a:extLst>
          </p:cNvPr>
          <p:cNvGraphicFramePr>
            <a:graphicFrameLocks noGrp="1"/>
          </p:cNvGraphicFramePr>
          <p:nvPr>
            <p:extLst>
              <p:ext uri="{D42A27DB-BD31-4B8C-83A1-F6EECF244321}">
                <p14:modId xmlns:p14="http://schemas.microsoft.com/office/powerpoint/2010/main" val="2472572067"/>
              </p:ext>
            </p:extLst>
          </p:nvPr>
        </p:nvGraphicFramePr>
        <p:xfrm>
          <a:off x="1909288" y="1539284"/>
          <a:ext cx="8066814" cy="4404315"/>
        </p:xfrm>
        <a:graphic>
          <a:graphicData uri="http://schemas.openxmlformats.org/drawingml/2006/table">
            <a:tbl>
              <a:tblPr firstRow="1" firstCol="1" bandRow="1">
                <a:tableStyleId>{2D5ABB26-0587-4C30-8999-92F81FD0307C}</a:tableStyleId>
              </a:tblPr>
              <a:tblGrid>
                <a:gridCol w="4573346">
                  <a:extLst>
                    <a:ext uri="{9D8B030D-6E8A-4147-A177-3AD203B41FA5}">
                      <a16:colId xmlns:a16="http://schemas.microsoft.com/office/drawing/2014/main" val="20000"/>
                    </a:ext>
                  </a:extLst>
                </a:gridCol>
                <a:gridCol w="1364965">
                  <a:extLst>
                    <a:ext uri="{9D8B030D-6E8A-4147-A177-3AD203B41FA5}">
                      <a16:colId xmlns:a16="http://schemas.microsoft.com/office/drawing/2014/main" val="20001"/>
                    </a:ext>
                  </a:extLst>
                </a:gridCol>
                <a:gridCol w="2128503">
                  <a:extLst>
                    <a:ext uri="{9D8B030D-6E8A-4147-A177-3AD203B41FA5}">
                      <a16:colId xmlns:a16="http://schemas.microsoft.com/office/drawing/2014/main" val="395360053"/>
                    </a:ext>
                  </a:extLst>
                </a:gridCol>
              </a:tblGrid>
              <a:tr h="636655">
                <a:tc>
                  <a:txBody>
                    <a:bodyPr/>
                    <a:lstStyle/>
                    <a:p>
                      <a:pPr algn="ctr">
                        <a:spcAft>
                          <a:spcPts val="0"/>
                        </a:spcAft>
                      </a:pPr>
                      <a:endParaRPr lang="en-AU" sz="1200" b="1" dirty="0">
                        <a:solidFill>
                          <a:schemeClr val="tx1">
                            <a:lumMod val="75000"/>
                            <a:lumOff val="25000"/>
                          </a:schemeClr>
                        </a:solidFill>
                        <a:effectLst/>
                        <a:latin typeface="+mn-lt"/>
                        <a:ea typeface="Times New Roman"/>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700" b="0" dirty="0">
                          <a:solidFill>
                            <a:schemeClr val="tx1">
                              <a:lumMod val="75000"/>
                              <a:lumOff val="25000"/>
                            </a:schemeClr>
                          </a:solidFill>
                          <a:latin typeface="Impact" panose="020B0806030902050204" pitchFamily="34" charset="0"/>
                        </a:rPr>
                        <a:t>Effective Benchmark</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600" b="0" kern="1200" dirty="0">
                          <a:solidFill>
                            <a:schemeClr val="tx1">
                              <a:lumMod val="75000"/>
                              <a:lumOff val="25000"/>
                            </a:schemeClr>
                          </a:solidFill>
                          <a:latin typeface="Impact" panose="020B0806030902050204" pitchFamily="34" charset="0"/>
                          <a:ea typeface="+mn-ea"/>
                          <a:cs typeface="+mn-cs"/>
                        </a:rPr>
                        <a:t>You </a:t>
                      </a:r>
                      <a:r>
                        <a:rPr lang="en-AU" sz="1600" b="0" kern="1200" dirty="0">
                          <a:solidFill>
                            <a:schemeClr val="bg1"/>
                          </a:solidFill>
                          <a:latin typeface="Impact" panose="020B0806030902050204" pitchFamily="34" charset="0"/>
                          <a:ea typeface="+mn-ea"/>
                          <a:cs typeface="+mn-cs"/>
                        </a:rPr>
                        <a:t>Can’t</a:t>
                      </a:r>
                      <a:r>
                        <a:rPr lang="en-AU" sz="1600" b="0" kern="1200" dirty="0">
                          <a:solidFill>
                            <a:schemeClr val="tx1">
                              <a:lumMod val="75000"/>
                              <a:lumOff val="25000"/>
                            </a:schemeClr>
                          </a:solidFill>
                          <a:latin typeface="Impact" panose="020B0806030902050204" pitchFamily="34" charset="0"/>
                          <a:ea typeface="+mn-ea"/>
                          <a:cs typeface="+mn-cs"/>
                        </a:rPr>
                        <a:t> Stop Us</a:t>
                      </a:r>
                    </a:p>
                    <a:p>
                      <a:pPr algn="ctr"/>
                      <a:r>
                        <a:rPr lang="en-AU" sz="1200" b="0" kern="1200" dirty="0">
                          <a:solidFill>
                            <a:schemeClr val="tx1">
                              <a:lumMod val="75000"/>
                              <a:lumOff val="25000"/>
                            </a:schemeClr>
                          </a:solidFill>
                          <a:latin typeface="Century Gothic" panose="020B0502020202020204" pitchFamily="34" charset="0"/>
                          <a:ea typeface="+mn-ea"/>
                          <a:cs typeface="+mn-cs"/>
                        </a:rPr>
                        <a:t>(Australia)</a:t>
                      </a:r>
                      <a:endParaRPr lang="en-AU" sz="1800" b="1" dirty="0">
                        <a:solidFill>
                          <a:schemeClr val="tx1">
                            <a:lumMod val="75000"/>
                            <a:lumOff val="25000"/>
                          </a:schemeClr>
                        </a:solidFill>
                        <a:latin typeface="Century Gothic" panose="020B0502020202020204" pitchFamily="34" charset="0"/>
                      </a:endParaRPr>
                    </a:p>
                  </a:txBody>
                  <a:tcPr marL="91437" marR="91437"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1"/>
                  </a:ext>
                </a:extLst>
              </a:tr>
              <a:tr h="282880">
                <a:tc gridSpan="2">
                  <a:txBody>
                    <a:bodyPr/>
                    <a:lstStyle/>
                    <a:p>
                      <a:pPr algn="ctr">
                        <a:spcAft>
                          <a:spcPts val="0"/>
                        </a:spcAft>
                      </a:pPr>
                      <a:endParaRPr lang="en-AU" sz="1200" b="0" dirty="0">
                        <a:solidFill>
                          <a:schemeClr val="tx1">
                            <a:lumMod val="75000"/>
                            <a:lumOff val="25000"/>
                          </a:schemeClr>
                        </a:solidFill>
                        <a:effectLst/>
                        <a:latin typeface="+mn-lt"/>
                        <a:ea typeface="Times New Roman"/>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spcAft>
                          <a:spcPts val="0"/>
                        </a:spcAft>
                      </a:pPr>
                      <a:endParaRPr lang="en-AU" sz="1200" b="0" dirty="0">
                        <a:solidFill>
                          <a:schemeClr val="tx1">
                            <a:lumMod val="75000"/>
                            <a:lumOff val="25000"/>
                          </a:schemeClr>
                        </a:solidFill>
                        <a:effectLst/>
                        <a:latin typeface="Century Gothic" panose="020B0502020202020204" pitchFamily="34" charset="0"/>
                        <a:ea typeface="Times New Roman"/>
                      </a:endParaRPr>
                    </a:p>
                  </a:txBody>
                  <a:tcPr marL="68578" marR="68578"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dirty="0">
                          <a:ln>
                            <a:noFill/>
                          </a:ln>
                          <a:solidFill>
                            <a:schemeClr val="tx1">
                              <a:lumMod val="75000"/>
                              <a:lumOff val="25000"/>
                            </a:schemeClr>
                          </a:solidFill>
                          <a:effectLst/>
                          <a:uLnTx/>
                          <a:uFillTx/>
                          <a:latin typeface="Impact"/>
                          <a:ea typeface="+mn-ea"/>
                          <a:cs typeface="+mn-cs"/>
                        </a:rPr>
                        <a:t>Ad Attention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dirty="0">
                          <a:ln>
                            <a:noFill/>
                          </a:ln>
                          <a:solidFill>
                            <a:schemeClr val="tx1">
                              <a:lumMod val="75000"/>
                              <a:lumOff val="25000"/>
                            </a:schemeClr>
                          </a:solidFill>
                          <a:effectLst/>
                          <a:uLnTx/>
                          <a:uFillTx/>
                          <a:latin typeface="Century Gothic" panose="020B0502020202020204" pitchFamily="34" charset="0"/>
                          <a:ea typeface="+mn-ea"/>
                          <a:cs typeface="+mn-cs"/>
                        </a:rPr>
                        <a:t>Will the ad get noticed?</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6.0</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noProof="0" dirty="0">
                          <a:solidFill>
                            <a:schemeClr val="tx1">
                              <a:lumMod val="75000"/>
                              <a:lumOff val="25000"/>
                            </a:schemeClr>
                          </a:solidFill>
                          <a:effectLst/>
                          <a:latin typeface="+mj-lt"/>
                          <a:ea typeface="Times New Roman"/>
                          <a:cs typeface="+mn-cs"/>
                        </a:rPr>
                        <a:t>6.6 </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3"/>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Message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What does the ad convey?</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70%</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lumMod val="75000"/>
                              <a:lumOff val="25000"/>
                            </a:schemeClr>
                          </a:solidFill>
                          <a:effectLst/>
                          <a:latin typeface="+mj-lt"/>
                          <a:cs typeface="Arial" pitchFamily="34" charset="0"/>
                        </a:rPr>
                        <a:t>76%</a:t>
                      </a:r>
                    </a:p>
                  </a:txBody>
                  <a:tcPr marL="91437" marR="91437" marT="45701"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4063348220"/>
                  </a:ext>
                </a:extLst>
              </a:tr>
              <a:tr h="696956">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Bonding</a:t>
                      </a:r>
                      <a:b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b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How does it make people feel?</a:t>
                      </a:r>
                      <a:r>
                        <a:rPr lang="en-AU" sz="1200" b="1" dirty="0">
                          <a:solidFill>
                            <a:schemeClr val="tx1">
                              <a:lumMod val="75000"/>
                              <a:lumOff val="25000"/>
                            </a:schemeClr>
                          </a:solidFill>
                          <a:effectLst/>
                          <a:latin typeface="Century Gothic" panose="020B0502020202020204" pitchFamily="34" charset="0"/>
                        </a:rPr>
                        <a:t> </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6.0</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noProof="0" dirty="0">
                          <a:solidFill>
                            <a:schemeClr val="tx1">
                              <a:lumMod val="75000"/>
                              <a:lumOff val="25000"/>
                            </a:schemeClr>
                          </a:solidFill>
                          <a:effectLst/>
                          <a:latin typeface="+mj-lt"/>
                          <a:ea typeface="Times New Roman"/>
                          <a:cs typeface="+mn-cs"/>
                        </a:rPr>
                        <a:t>7.1</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4"/>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Branding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Is the link clear?</a:t>
                      </a:r>
                      <a:endParaRPr kumimoji="0" lang="en-AU"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95%</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lumMod val="75000"/>
                              <a:lumOff val="25000"/>
                            </a:schemeClr>
                          </a:solidFill>
                          <a:effectLst/>
                          <a:latin typeface="+mj-lt"/>
                          <a:ea typeface="BatangChe" pitchFamily="49" charset="-127"/>
                          <a:cs typeface="Arial" pitchFamily="34" charset="0"/>
                        </a:rPr>
                        <a:t>83%</a:t>
                      </a:r>
                    </a:p>
                  </a:txBody>
                  <a:tcPr marL="91437" marR="91437" marT="45701"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7"/>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err="1">
                          <a:ln>
                            <a:noFill/>
                          </a:ln>
                          <a:solidFill>
                            <a:schemeClr val="tx1">
                              <a:lumMod val="75000"/>
                              <a:lumOff val="25000"/>
                            </a:schemeClr>
                          </a:solidFill>
                          <a:effectLst/>
                          <a:uLnTx/>
                          <a:uFillTx/>
                          <a:latin typeface="Impact"/>
                          <a:ea typeface="+mn-ea"/>
                          <a:cs typeface="+mn-cs"/>
                        </a:rPr>
                        <a:t>add+impact</a:t>
                      </a:r>
                      <a:r>
                        <a:rPr kumimoji="0" lang="en-AU" sz="20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a:t>
                      </a: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 Effectiveness Score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How does it compare to other ads?</a:t>
                      </a:r>
                      <a:endParaRPr kumimoji="0" lang="en-AU"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Top</a:t>
                      </a:r>
                    </a:p>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Quartile</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lumMod val="75000"/>
                              <a:lumOff val="25000"/>
                            </a:schemeClr>
                          </a:solidFill>
                          <a:effectLst/>
                          <a:latin typeface="+mj-lt"/>
                          <a:ea typeface="BatangChe" pitchFamily="49" charset="-127"/>
                          <a:cs typeface="Arial" pitchFamily="34" charset="0"/>
                        </a:rPr>
                        <a:t>Top 29% </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lumMod val="75000"/>
                              <a:lumOff val="25000"/>
                            </a:schemeClr>
                          </a:solidFill>
                          <a:effectLst/>
                          <a:latin typeface="+mn-lt"/>
                          <a:ea typeface="BatangChe" pitchFamily="49" charset="-127"/>
                          <a:cs typeface="Arial" pitchFamily="34" charset="0"/>
                        </a:rPr>
                        <a:t>of all 8000 Global Ads</a:t>
                      </a:r>
                      <a:endParaRPr kumimoji="0" lang="en-US" sz="1600" b="0" i="0" u="none" strike="noStrike" cap="none" normalizeH="0" baseline="0" dirty="0">
                        <a:ln>
                          <a:noFill/>
                        </a:ln>
                        <a:solidFill>
                          <a:schemeClr val="tx1">
                            <a:lumMod val="75000"/>
                            <a:lumOff val="25000"/>
                          </a:schemeClr>
                        </a:solidFill>
                        <a:effectLst/>
                        <a:latin typeface="+mn-lt"/>
                        <a:ea typeface="BatangChe" pitchFamily="49" charset="-127"/>
                        <a:cs typeface="Arial" pitchFamily="34" charset="0"/>
                      </a:endParaRPr>
                    </a:p>
                  </a:txBody>
                  <a:tcPr marL="91437" marR="91437" marT="45701"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609216781"/>
                  </a:ext>
                </a:extLst>
              </a:tr>
            </a:tbl>
          </a:graphicData>
        </a:graphic>
      </p:graphicFrame>
      <p:sp>
        <p:nvSpPr>
          <p:cNvPr id="9" name="TextBox 8">
            <a:extLst>
              <a:ext uri="{FF2B5EF4-FFF2-40B4-BE49-F238E27FC236}">
                <a16:creationId xmlns:a16="http://schemas.microsoft.com/office/drawing/2014/main" id="{27D57C58-0337-45C2-8F98-749E03E4B74E}"/>
              </a:ext>
            </a:extLst>
          </p:cNvPr>
          <p:cNvSpPr txBox="1"/>
          <p:nvPr/>
        </p:nvSpPr>
        <p:spPr>
          <a:xfrm>
            <a:off x="183307" y="539654"/>
            <a:ext cx="11825386" cy="954107"/>
          </a:xfrm>
          <a:prstGeom prst="rect">
            <a:avLst/>
          </a:prstGeom>
          <a:noFill/>
        </p:spPr>
        <p:txBody>
          <a:bodyPr wrap="square" rtlCol="0" anchor="t">
            <a:spAutoFit/>
          </a:bodyPr>
          <a:lstStyle/>
          <a:p>
            <a:pPr defTabSz="914361" eaLnBrk="1" fontAlgn="auto" hangingPunct="1">
              <a:spcBef>
                <a:spcPts val="0"/>
              </a:spcBef>
              <a:spcAft>
                <a:spcPts val="0"/>
              </a:spcAft>
              <a:defRPr/>
            </a:pPr>
            <a:r>
              <a:rPr lang="en-AU" sz="1400" b="1" kern="0" dirty="0">
                <a:solidFill>
                  <a:prstClr val="black"/>
                </a:solidFill>
                <a:latin typeface="Century Gothic"/>
                <a:ea typeface="ＭＳ Ｐゴシック"/>
                <a:cs typeface="Myriad Pro"/>
              </a:rPr>
              <a:t>You Can’t Stop Us </a:t>
            </a:r>
            <a:r>
              <a:rPr lang="en-AU" sz="1400" kern="0" dirty="0">
                <a:solidFill>
                  <a:prstClr val="black"/>
                </a:solidFill>
                <a:latin typeface="Century Gothic"/>
                <a:ea typeface="ＭＳ Ｐゴシック"/>
                <a:cs typeface="Myriad Pro"/>
              </a:rPr>
              <a:t>is ground breaking, highly emotional and an instant hit on social media. The 90 second ad delivers the powerful story of perseverance and inspires hope in the face of adversity.  It talks to race, gender and the idea that we are all in this together.  Creatively the split screens pairing athletes and sports, is unique and engaging and leaves people feeling positive about Nike. There is an opportunity to improve branding which is below benchmark.</a:t>
            </a:r>
          </a:p>
        </p:txBody>
      </p:sp>
      <p:sp>
        <p:nvSpPr>
          <p:cNvPr id="7" name="TextBox 6">
            <a:extLst>
              <a:ext uri="{FF2B5EF4-FFF2-40B4-BE49-F238E27FC236}">
                <a16:creationId xmlns:a16="http://schemas.microsoft.com/office/drawing/2014/main" id="{F1A61121-47C7-4104-A77C-D9FE7E8CF303}"/>
              </a:ext>
            </a:extLst>
          </p:cNvPr>
          <p:cNvSpPr txBox="1"/>
          <p:nvPr/>
        </p:nvSpPr>
        <p:spPr>
          <a:xfrm>
            <a:off x="5298618" y="6433137"/>
            <a:ext cx="1800493" cy="209609"/>
          </a:xfrm>
          <a:prstGeom prst="rect">
            <a:avLst/>
          </a:prstGeom>
          <a:noFill/>
        </p:spPr>
        <p:txBody>
          <a:bodyPr wrap="none" rtlCol="0">
            <a:spAutoFit/>
          </a:bodyPr>
          <a:lstStyle/>
          <a:p>
            <a:pPr defTabSz="633039" eaLnBrk="1" fontAlgn="auto" hangingPunct="1">
              <a:spcBef>
                <a:spcPts val="0"/>
              </a:spcBef>
              <a:spcAft>
                <a:spcPts val="0"/>
              </a:spcAft>
              <a:defRPr/>
            </a:pPr>
            <a:r>
              <a:rPr lang="en-AU" sz="762" dirty="0">
                <a:solidFill>
                  <a:prstClr val="black">
                    <a:lumMod val="75000"/>
                    <a:lumOff val="25000"/>
                  </a:prstClr>
                </a:solidFill>
              </a:rPr>
              <a:t> Meets Effectiveness benchmark.  </a:t>
            </a:r>
          </a:p>
        </p:txBody>
      </p:sp>
      <p:sp>
        <p:nvSpPr>
          <p:cNvPr id="8" name="AutoShape 5">
            <a:extLst>
              <a:ext uri="{FF2B5EF4-FFF2-40B4-BE49-F238E27FC236}">
                <a16:creationId xmlns:a16="http://schemas.microsoft.com/office/drawing/2014/main" id="{FDC34C8E-55E0-4CB8-8408-3A5D6207E676}"/>
              </a:ext>
            </a:extLst>
          </p:cNvPr>
          <p:cNvSpPr>
            <a:spLocks noChangeArrowheads="1"/>
          </p:cNvSpPr>
          <p:nvPr/>
        </p:nvSpPr>
        <p:spPr bwMode="auto">
          <a:xfrm>
            <a:off x="5196407" y="6434890"/>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10" name="AutoShape 5">
            <a:extLst>
              <a:ext uri="{FF2B5EF4-FFF2-40B4-BE49-F238E27FC236}">
                <a16:creationId xmlns:a16="http://schemas.microsoft.com/office/drawing/2014/main" id="{100560F8-5939-4D51-B049-8F3DF689C5FE}"/>
              </a:ext>
            </a:extLst>
          </p:cNvPr>
          <p:cNvSpPr>
            <a:spLocks noChangeArrowheads="1"/>
          </p:cNvSpPr>
          <p:nvPr/>
        </p:nvSpPr>
        <p:spPr bwMode="auto">
          <a:xfrm>
            <a:off x="9104007" y="2708938"/>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12" name="AutoShape 5">
            <a:extLst>
              <a:ext uri="{FF2B5EF4-FFF2-40B4-BE49-F238E27FC236}">
                <a16:creationId xmlns:a16="http://schemas.microsoft.com/office/drawing/2014/main" id="{892D644B-0343-46B7-9896-14552B857A90}"/>
              </a:ext>
            </a:extLst>
          </p:cNvPr>
          <p:cNvSpPr>
            <a:spLocks noChangeArrowheads="1"/>
          </p:cNvSpPr>
          <p:nvPr/>
        </p:nvSpPr>
        <p:spPr bwMode="auto">
          <a:xfrm>
            <a:off x="9100823" y="3340415"/>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14" name="AutoShape 5">
            <a:extLst>
              <a:ext uri="{FF2B5EF4-FFF2-40B4-BE49-F238E27FC236}">
                <a16:creationId xmlns:a16="http://schemas.microsoft.com/office/drawing/2014/main" id="{CE4F6D82-B187-4E92-A942-E7BB3C03BA5D}"/>
              </a:ext>
            </a:extLst>
          </p:cNvPr>
          <p:cNvSpPr>
            <a:spLocks noChangeArrowheads="1"/>
          </p:cNvSpPr>
          <p:nvPr/>
        </p:nvSpPr>
        <p:spPr bwMode="auto">
          <a:xfrm>
            <a:off x="9106813" y="4098794"/>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21" name="Slide Number Placeholder 1">
            <a:extLst>
              <a:ext uri="{FF2B5EF4-FFF2-40B4-BE49-F238E27FC236}">
                <a16:creationId xmlns:a16="http://schemas.microsoft.com/office/drawing/2014/main" id="{2DEDF6AD-8077-46A3-9FC9-851EC6DD3794}"/>
              </a:ext>
            </a:extLst>
          </p:cNvPr>
          <p:cNvSpPr txBox="1">
            <a:spLocks/>
          </p:cNvSpPr>
          <p:nvPr/>
        </p:nvSpPr>
        <p:spPr>
          <a:xfrm>
            <a:off x="8235085" y="6361569"/>
            <a:ext cx="2743200" cy="364881"/>
          </a:xfrm>
          <a:prstGeom prst="rect">
            <a:avLst/>
          </a:prstGeom>
        </p:spPr>
        <p:txBody>
          <a:bodyPr vert="horz" lIns="63305" tIns="31652" rIns="63305" bIns="31652" rtlCol="0" anchor="ctr"/>
          <a:lstStyle>
            <a:defPPr>
              <a:defRPr lang="en-US"/>
            </a:defPPr>
            <a:lvl1pPr marL="0" algn="r" defTabSz="457200" rtl="0" eaLnBrk="1" latinLnBrk="0" hangingPunct="1">
              <a:defRPr sz="173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16520" fontAlgn="auto">
              <a:spcBef>
                <a:spcPts val="0"/>
              </a:spcBef>
              <a:spcAft>
                <a:spcPts val="0"/>
              </a:spcAft>
            </a:pPr>
            <a:fld id="{3A36A07F-1864-4503-AB4B-AEADCDE171ED}" type="slidenum">
              <a:rPr lang="en-AU" sz="1200">
                <a:solidFill>
                  <a:prstClr val="black">
                    <a:tint val="75000"/>
                  </a:prstClr>
                </a:solidFill>
                <a:latin typeface="Century Gothic" panose="020B0502020202020204" pitchFamily="34" charset="0"/>
              </a:rPr>
              <a:pPr defTabSz="316520" fontAlgn="auto">
                <a:spcBef>
                  <a:spcPts val="0"/>
                </a:spcBef>
                <a:spcAft>
                  <a:spcPts val="0"/>
                </a:spcAft>
              </a:pPr>
              <a:t>7</a:t>
            </a:fld>
            <a:endParaRPr lang="en-AU" sz="1200" dirty="0">
              <a:solidFill>
                <a:prstClr val="black">
                  <a:tint val="75000"/>
                </a:prstClr>
              </a:solidFill>
              <a:latin typeface="Century Gothic" panose="020B0502020202020204" pitchFamily="34" charset="0"/>
            </a:endParaRPr>
          </a:p>
        </p:txBody>
      </p:sp>
      <p:sp>
        <p:nvSpPr>
          <p:cNvPr id="24" name="Slide Number Placeholder 8">
            <a:extLst>
              <a:ext uri="{FF2B5EF4-FFF2-40B4-BE49-F238E27FC236}">
                <a16:creationId xmlns:a16="http://schemas.microsoft.com/office/drawing/2014/main" id="{4ED2B88D-B92F-4684-ABDA-00FC8923836E}"/>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solidFill>
                  <a:schemeClr val="bg1"/>
                </a:solidFill>
              </a:rPr>
              <a:pPr/>
              <a:t>7</a:t>
            </a:fld>
            <a:endParaRPr lang="en-AU" dirty="0">
              <a:solidFill>
                <a:schemeClr val="bg1"/>
              </a:solidFill>
            </a:endParaRPr>
          </a:p>
        </p:txBody>
      </p:sp>
      <p:pic>
        <p:nvPicPr>
          <p:cNvPr id="3" name="Picture 2" descr="A person holding his hand up&#10;&#10;Description automatically generated">
            <a:extLst>
              <a:ext uri="{FF2B5EF4-FFF2-40B4-BE49-F238E27FC236}">
                <a16:creationId xmlns:a16="http://schemas.microsoft.com/office/drawing/2014/main" id="{C16B946C-B901-489B-9235-6BEB8F32FDF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567" b="82888" l="9910" r="94294">
                        <a14:foregroundMark x1="38889" y1="17380" x2="59760" y2="16845"/>
                        <a14:foregroundMark x1="59760" y1="16845" x2="81982" y2="19519"/>
                        <a14:foregroundMark x1="81982" y1="19519" x2="60060" y2="22995"/>
                        <a14:foregroundMark x1="38438" y1="14439" x2="51051" y2="12834"/>
                        <a14:foregroundMark x1="51051" y1="12834" x2="52402" y2="12834"/>
                        <a14:foregroundMark x1="29730" y1="82888" x2="63964" y2="79412"/>
                        <a14:foregroundMark x1="63964" y1="79412" x2="74625" y2="79412"/>
                        <a14:foregroundMark x1="92492" y1="13904" x2="92492" y2="13369"/>
                        <a14:foregroundMark x1="94294" y1="56150" x2="94294" y2="56150"/>
                      </a14:backgroundRemoval>
                    </a14:imgEffect>
                    <a14:imgEffect>
                      <a14:saturation sat="0"/>
                    </a14:imgEffect>
                  </a14:imgLayer>
                </a14:imgProps>
              </a:ext>
              <a:ext uri="{28A0092B-C50C-407E-A947-70E740481C1C}">
                <a14:useLocalDpi xmlns:a14="http://schemas.microsoft.com/office/drawing/2010/main" val="0"/>
              </a:ext>
            </a:extLst>
          </a:blip>
          <a:srcRect t="12413" b="11854"/>
          <a:stretch/>
        </p:blipFill>
        <p:spPr>
          <a:xfrm>
            <a:off x="-943275" y="4289727"/>
            <a:ext cx="3888839" cy="1653872"/>
          </a:xfrm>
          <a:prstGeom prst="rect">
            <a:avLst/>
          </a:prstGeom>
        </p:spPr>
      </p:pic>
    </p:spTree>
    <p:extLst>
      <p:ext uri="{BB962C8B-B14F-4D97-AF65-F5344CB8AC3E}">
        <p14:creationId xmlns:p14="http://schemas.microsoft.com/office/powerpoint/2010/main" val="115109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 name="PP_Attention"/>
          <p:cNvGraphicFramePr/>
          <p:nvPr>
            <p:extLst>
              <p:ext uri="{D42A27DB-BD31-4B8C-83A1-F6EECF244321}">
                <p14:modId xmlns:p14="http://schemas.microsoft.com/office/powerpoint/2010/main" val="3139944004"/>
              </p:ext>
            </p:extLst>
          </p:nvPr>
        </p:nvGraphicFramePr>
        <p:xfrm>
          <a:off x="582691" y="1199352"/>
          <a:ext cx="3789257" cy="2679042"/>
        </p:xfrm>
        <a:graphic>
          <a:graphicData uri="http://schemas.openxmlformats.org/drawingml/2006/chart">
            <c:chart xmlns:c="http://schemas.openxmlformats.org/drawingml/2006/chart" xmlns:r="http://schemas.openxmlformats.org/officeDocument/2006/relationships" r:id="rId2"/>
          </a:graphicData>
        </a:graphic>
      </p:graphicFrame>
      <p:sp>
        <p:nvSpPr>
          <p:cNvPr id="106" name="Line 4"/>
          <p:cNvSpPr>
            <a:spLocks noChangeShapeType="1"/>
          </p:cNvSpPr>
          <p:nvPr/>
        </p:nvSpPr>
        <p:spPr bwMode="auto">
          <a:xfrm flipV="1">
            <a:off x="812800" y="2193336"/>
            <a:ext cx="3559148" cy="0"/>
          </a:xfrm>
          <a:prstGeom prst="line">
            <a:avLst/>
          </a:prstGeom>
          <a:noFill/>
          <a:ln w="222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sp>
        <p:nvSpPr>
          <p:cNvPr id="67" name="AutoShape 5"/>
          <p:cNvSpPr>
            <a:spLocks noChangeArrowheads="1"/>
          </p:cNvSpPr>
          <p:nvPr/>
        </p:nvSpPr>
        <p:spPr bwMode="auto">
          <a:xfrm>
            <a:off x="2426048" y="33101"/>
            <a:ext cx="8241953" cy="885992"/>
          </a:xfrm>
          <a:prstGeom prst="roundRect">
            <a:avLst>
              <a:gd name="adj" fmla="val 16667"/>
            </a:avLst>
          </a:prstGeom>
          <a:noFill/>
          <a:ln>
            <a:noFill/>
          </a:ln>
          <a:effectLst/>
        </p:spPr>
        <p:txBody>
          <a:bodyPr lIns="0" tIns="0" rIns="0" bIns="0" anchor="ctr" anchorCtr="0"/>
          <a:lstStyle/>
          <a:p>
            <a:pPr marL="72000" eaLnBrk="0" fontAlgn="base" hangingPunct="0">
              <a:spcBef>
                <a:spcPct val="0"/>
              </a:spcBef>
              <a:spcAft>
                <a:spcPct val="0"/>
              </a:spcAft>
              <a:defRPr/>
            </a:pPr>
            <a:endParaRPr lang="en-US" sz="1600">
              <a:solidFill>
                <a:srgbClr val="FFFFFF"/>
              </a:solidFill>
              <a:latin typeface="Century Gothic"/>
              <a:ea typeface="ＭＳ Ｐゴシック" pitchFamily="2" charset="-128"/>
            </a:endParaRPr>
          </a:p>
        </p:txBody>
      </p:sp>
      <p:sp>
        <p:nvSpPr>
          <p:cNvPr id="10" name="TextBox 9"/>
          <p:cNvSpPr txBox="1"/>
          <p:nvPr/>
        </p:nvSpPr>
        <p:spPr>
          <a:xfrm>
            <a:off x="4912659" y="1690785"/>
            <a:ext cx="6868684" cy="587340"/>
          </a:xfrm>
          <a:prstGeom prst="rect">
            <a:avLst/>
          </a:prstGeom>
          <a:solidFill>
            <a:srgbClr val="E1F6FB"/>
          </a:solidFill>
        </p:spPr>
        <p:txBody>
          <a:bodyPr wrap="square" rtlCol="0" anchor="t">
            <a:spAutoFit/>
          </a:bodyPr>
          <a:lstStyle/>
          <a:p>
            <a:pPr marL="171450" indent="-171450" eaLnBrk="0" fontAlgn="base" hangingPunct="0">
              <a:spcBef>
                <a:spcPts val="500"/>
              </a:spcBef>
              <a:buFont typeface="Arial" panose="020B0604020202020204" pitchFamily="34" charset="0"/>
              <a:buChar char="•"/>
              <a:defRPr/>
            </a:pPr>
            <a:r>
              <a:rPr lang="en-AU" sz="1400" dirty="0">
                <a:latin typeface="Century Gothic"/>
              </a:rPr>
              <a:t>Xxx</a:t>
            </a:r>
          </a:p>
          <a:p>
            <a:pPr marL="171450" indent="-171450" eaLnBrk="0" fontAlgn="base" hangingPunct="0">
              <a:spcBef>
                <a:spcPts val="500"/>
              </a:spcBef>
              <a:buFont typeface="Arial" panose="020B0604020202020204" pitchFamily="34" charset="0"/>
              <a:buChar char="•"/>
              <a:defRPr/>
            </a:pPr>
            <a:r>
              <a:rPr lang="en-AU" sz="1400" dirty="0">
                <a:latin typeface="Century Gothic"/>
              </a:rPr>
              <a:t>xxx</a:t>
            </a:r>
            <a:endParaRPr lang="en-AU" sz="1300" dirty="0">
              <a:latin typeface="Century Gothic"/>
            </a:endParaRPr>
          </a:p>
        </p:txBody>
      </p:sp>
      <p:sp>
        <p:nvSpPr>
          <p:cNvPr id="36" name="AutoShape 5"/>
          <p:cNvSpPr>
            <a:spLocks noChangeArrowheads="1"/>
          </p:cNvSpPr>
          <p:nvPr/>
        </p:nvSpPr>
        <p:spPr bwMode="auto">
          <a:xfrm>
            <a:off x="3770936" y="3799661"/>
            <a:ext cx="2359168" cy="447279"/>
          </a:xfrm>
          <a:prstGeom prst="roundRect">
            <a:avLst>
              <a:gd name="adj" fmla="val 16667"/>
            </a:avLst>
          </a:prstGeom>
          <a:noFill/>
          <a:ln>
            <a:noFill/>
          </a:ln>
          <a:effectLst/>
        </p:spPr>
        <p:txBody>
          <a:bodyPr lIns="0" tIns="0" rIns="0" bIns="0" anchor="t" anchorCtr="0"/>
          <a:lstStyle/>
          <a:p>
            <a:pPr algn="ctr" eaLnBrk="0" fontAlgn="base" hangingPunct="0">
              <a:spcBef>
                <a:spcPct val="0"/>
              </a:spcBef>
              <a:spcAft>
                <a:spcPct val="0"/>
              </a:spcAft>
              <a:defRPr/>
            </a:pPr>
            <a:endParaRPr lang="en-US" sz="2200">
              <a:solidFill>
                <a:srgbClr val="FFFFFF"/>
              </a:solidFill>
              <a:latin typeface="Century Gothic" pitchFamily="34" charset="0"/>
              <a:ea typeface="ＭＳ Ｐゴシック" pitchFamily="2" charset="-128"/>
            </a:endParaRPr>
          </a:p>
        </p:txBody>
      </p:sp>
      <p:sp>
        <p:nvSpPr>
          <p:cNvPr id="25" name="Line 4"/>
          <p:cNvSpPr>
            <a:spLocks noChangeShapeType="1"/>
          </p:cNvSpPr>
          <p:nvPr/>
        </p:nvSpPr>
        <p:spPr bwMode="auto">
          <a:xfrm>
            <a:off x="1002995" y="4721032"/>
            <a:ext cx="10432992" cy="4383"/>
          </a:xfrm>
          <a:prstGeom prst="line">
            <a:avLst/>
          </a:prstGeom>
          <a:noFill/>
          <a:ln w="31750">
            <a:solidFill>
              <a:srgbClr val="6FBFC7"/>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graphicFrame>
        <p:nvGraphicFramePr>
          <p:cNvPr id="27" name="PP_AttnDiags"/>
          <p:cNvGraphicFramePr/>
          <p:nvPr>
            <p:extLst>
              <p:ext uri="{D42A27DB-BD31-4B8C-83A1-F6EECF244321}">
                <p14:modId xmlns:p14="http://schemas.microsoft.com/office/powerpoint/2010/main" val="2715564841"/>
              </p:ext>
            </p:extLst>
          </p:nvPr>
        </p:nvGraphicFramePr>
        <p:xfrm>
          <a:off x="756013" y="3968775"/>
          <a:ext cx="10724787" cy="2357680"/>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p:cNvSpPr txBox="1"/>
          <p:nvPr/>
        </p:nvSpPr>
        <p:spPr>
          <a:xfrm>
            <a:off x="1814397" y="6264737"/>
            <a:ext cx="8140166" cy="230832"/>
          </a:xfrm>
          <a:prstGeom prst="rect">
            <a:avLst/>
          </a:prstGeom>
          <a:noFill/>
        </p:spPr>
        <p:txBody>
          <a:bodyPr wrap="square" rtlCol="0">
            <a:spAutoFit/>
          </a:bodyPr>
          <a:lstStyle/>
          <a:p>
            <a:pPr algn="ctr" eaLnBrk="0" fontAlgn="base" hangingPunct="0">
              <a:spcBef>
                <a:spcPct val="0"/>
              </a:spcBef>
              <a:spcAft>
                <a:spcPct val="0"/>
              </a:spcAft>
              <a:defRPr/>
            </a:pPr>
            <a:r>
              <a:rPr lang="en-AU" sz="900" dirty="0">
                <a:latin typeface="Century Gothic" pitchFamily="34" charset="0"/>
              </a:rPr>
              <a:t>Source: </a:t>
            </a:r>
            <a:r>
              <a:rPr lang="en-AU" sz="900" dirty="0" err="1">
                <a:latin typeface="Century Gothic" pitchFamily="34" charset="0"/>
              </a:rPr>
              <a:t>add+Impact</a:t>
            </a:r>
            <a:r>
              <a:rPr lang="en-AU" sz="900" dirty="0">
                <a:latin typeface="Century Gothic" pitchFamily="34" charset="0"/>
              </a:rPr>
              <a:t> Attention Ratings  *Note: Results shown are not means, they are standardised factor scores. </a:t>
            </a:r>
          </a:p>
        </p:txBody>
      </p:sp>
      <p:sp>
        <p:nvSpPr>
          <p:cNvPr id="54" name="Rectangle 53">
            <a:extLst>
              <a:ext uri="{FF2B5EF4-FFF2-40B4-BE49-F238E27FC236}">
                <a16:creationId xmlns:a16="http://schemas.microsoft.com/office/drawing/2014/main" id="{AFAEB179-4B54-47E5-AA25-A7A979EA5303}"/>
              </a:ext>
            </a:extLst>
          </p:cNvPr>
          <p:cNvSpPr/>
          <p:nvPr/>
        </p:nvSpPr>
        <p:spPr>
          <a:xfrm>
            <a:off x="209811" y="1388477"/>
            <a:ext cx="3422152" cy="391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Cut Through Potential</a:t>
            </a:r>
          </a:p>
        </p:txBody>
      </p:sp>
      <p:sp>
        <p:nvSpPr>
          <p:cNvPr id="40" name="Rectangle 39">
            <a:extLst>
              <a:ext uri="{FF2B5EF4-FFF2-40B4-BE49-F238E27FC236}">
                <a16:creationId xmlns:a16="http://schemas.microsoft.com/office/drawing/2014/main" id="{D677452E-8746-4440-ACBA-A038F39E1D44}"/>
              </a:ext>
            </a:extLst>
          </p:cNvPr>
          <p:cNvSpPr/>
          <p:nvPr/>
        </p:nvSpPr>
        <p:spPr>
          <a:xfrm>
            <a:off x="123810" y="3815697"/>
            <a:ext cx="5416187" cy="49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Creative Strengths &amp; Weaknesses</a:t>
            </a:r>
          </a:p>
        </p:txBody>
      </p:sp>
      <p:sp>
        <p:nvSpPr>
          <p:cNvPr id="35" name="Title 1">
            <a:extLst>
              <a:ext uri="{FF2B5EF4-FFF2-40B4-BE49-F238E27FC236}">
                <a16:creationId xmlns:a16="http://schemas.microsoft.com/office/drawing/2014/main" id="{8667E1C2-558E-41BE-83F4-C68889F771FF}"/>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Attention</a:t>
            </a:r>
            <a:r>
              <a:rPr kumimoji="0" lang="en-AU" sz="3600" b="0" i="0" u="none" strike="noStrike" kern="1200" cap="none" spc="0" normalizeH="0" baseline="0" noProof="0" dirty="0">
                <a:ln>
                  <a:noFill/>
                </a:ln>
                <a:solidFill>
                  <a:srgbClr val="595959"/>
                </a:solidFill>
                <a:effectLst/>
                <a:uLnTx/>
                <a:uFillTx/>
                <a:latin typeface="Impact" panose="020B0806030902050204" pitchFamily="34" charset="0"/>
                <a:ea typeface="+mj-ea"/>
                <a:cs typeface="+mj-cs"/>
              </a:rPr>
              <a:t> </a:t>
            </a:r>
            <a:r>
              <a:rPr lang="en-AU" sz="3600" dirty="0">
                <a:solidFill>
                  <a:srgbClr val="8AD0E4"/>
                </a:solidFill>
                <a:latin typeface="Impact" panose="020B0806030902050204" pitchFamily="34" charset="0"/>
              </a:rPr>
              <a:t>You Can’t Stop Us</a:t>
            </a:r>
          </a:p>
        </p:txBody>
      </p:sp>
      <p:sp>
        <p:nvSpPr>
          <p:cNvPr id="43" name="TextBox 42">
            <a:extLst>
              <a:ext uri="{FF2B5EF4-FFF2-40B4-BE49-F238E27FC236}">
                <a16:creationId xmlns:a16="http://schemas.microsoft.com/office/drawing/2014/main" id="{304AC8AA-4917-4DFB-96C9-057A251613AD}"/>
              </a:ext>
            </a:extLst>
          </p:cNvPr>
          <p:cNvSpPr txBox="1"/>
          <p:nvPr/>
        </p:nvSpPr>
        <p:spPr>
          <a:xfrm>
            <a:off x="152218" y="580986"/>
            <a:ext cx="12030048" cy="584775"/>
          </a:xfrm>
          <a:prstGeom prst="rect">
            <a:avLst/>
          </a:prstGeom>
          <a:noFill/>
        </p:spPr>
        <p:txBody>
          <a:bodyPr wrap="square" rtlCol="0">
            <a:spAutoFit/>
          </a:bodyPr>
          <a:lstStyle/>
          <a:p>
            <a:pPr>
              <a:spcAft>
                <a:spcPts val="600"/>
              </a:spcAft>
            </a:pPr>
            <a:r>
              <a:rPr lang="en-AU" sz="1600" dirty="0"/>
              <a:t>The ad will cut-through and be noticed. It is seen as original and memorable and keeps people entertained.  One third claim they will share it online.</a:t>
            </a:r>
          </a:p>
        </p:txBody>
      </p:sp>
      <p:sp>
        <p:nvSpPr>
          <p:cNvPr id="44" name="TextBox 43">
            <a:extLst>
              <a:ext uri="{FF2B5EF4-FFF2-40B4-BE49-F238E27FC236}">
                <a16:creationId xmlns:a16="http://schemas.microsoft.com/office/drawing/2014/main" id="{C16D6E90-2592-4E25-86EE-648BC4318E7F}"/>
              </a:ext>
            </a:extLst>
          </p:cNvPr>
          <p:cNvSpPr txBox="1"/>
          <p:nvPr/>
        </p:nvSpPr>
        <p:spPr>
          <a:xfrm>
            <a:off x="2671042" y="5941734"/>
            <a:ext cx="1152745" cy="307777"/>
          </a:xfrm>
          <a:prstGeom prst="rect">
            <a:avLst/>
          </a:prstGeom>
          <a:noFill/>
        </p:spPr>
        <p:txBody>
          <a:bodyPr wrap="square" rtlCol="0">
            <a:spAutoFit/>
          </a:bodyPr>
          <a:lstStyle/>
          <a:p>
            <a:pPr algn="ctr"/>
            <a:r>
              <a:rPr lang="en-AU" sz="700" i="1" dirty="0"/>
              <a:t>Do people like the ad?</a:t>
            </a:r>
          </a:p>
        </p:txBody>
      </p:sp>
      <p:sp>
        <p:nvSpPr>
          <p:cNvPr id="45" name="TextBox 44">
            <a:extLst>
              <a:ext uri="{FF2B5EF4-FFF2-40B4-BE49-F238E27FC236}">
                <a16:creationId xmlns:a16="http://schemas.microsoft.com/office/drawing/2014/main" id="{72E310BD-040B-4134-9168-358E50AA9244}"/>
              </a:ext>
            </a:extLst>
          </p:cNvPr>
          <p:cNvSpPr txBox="1"/>
          <p:nvPr/>
        </p:nvSpPr>
        <p:spPr>
          <a:xfrm>
            <a:off x="4068781" y="5941734"/>
            <a:ext cx="1211612" cy="307777"/>
          </a:xfrm>
          <a:prstGeom prst="rect">
            <a:avLst/>
          </a:prstGeom>
          <a:noFill/>
        </p:spPr>
        <p:txBody>
          <a:bodyPr wrap="square" rtlCol="0">
            <a:spAutoFit/>
          </a:bodyPr>
          <a:lstStyle/>
          <a:p>
            <a:pPr algn="ctr"/>
            <a:r>
              <a:rPr lang="en-AU" sz="700" i="1" dirty="0"/>
              <a:t>Are people tired of seeing it?</a:t>
            </a:r>
          </a:p>
        </p:txBody>
      </p:sp>
      <p:sp>
        <p:nvSpPr>
          <p:cNvPr id="46" name="TextBox 45">
            <a:extLst>
              <a:ext uri="{FF2B5EF4-FFF2-40B4-BE49-F238E27FC236}">
                <a16:creationId xmlns:a16="http://schemas.microsoft.com/office/drawing/2014/main" id="{29FDC430-93AA-4C1D-B494-DA157AE610E2}"/>
              </a:ext>
            </a:extLst>
          </p:cNvPr>
          <p:cNvSpPr txBox="1"/>
          <p:nvPr/>
        </p:nvSpPr>
        <p:spPr>
          <a:xfrm>
            <a:off x="5525387" y="5941734"/>
            <a:ext cx="1233741" cy="307777"/>
          </a:xfrm>
          <a:prstGeom prst="rect">
            <a:avLst/>
          </a:prstGeom>
          <a:noFill/>
        </p:spPr>
        <p:txBody>
          <a:bodyPr wrap="square" rtlCol="0">
            <a:spAutoFit/>
          </a:bodyPr>
          <a:lstStyle/>
          <a:p>
            <a:pPr algn="ctr"/>
            <a:r>
              <a:rPr lang="en-AU" sz="700" i="1"/>
              <a:t>Are the people well-suited to the ad?</a:t>
            </a:r>
          </a:p>
        </p:txBody>
      </p:sp>
      <p:sp>
        <p:nvSpPr>
          <p:cNvPr id="47" name="TextBox 46">
            <a:extLst>
              <a:ext uri="{FF2B5EF4-FFF2-40B4-BE49-F238E27FC236}">
                <a16:creationId xmlns:a16="http://schemas.microsoft.com/office/drawing/2014/main" id="{4A53F5F4-F372-442D-8028-D944C8105217}"/>
              </a:ext>
            </a:extLst>
          </p:cNvPr>
          <p:cNvSpPr txBox="1"/>
          <p:nvPr/>
        </p:nvSpPr>
        <p:spPr>
          <a:xfrm>
            <a:off x="7004122" y="5941734"/>
            <a:ext cx="1211612" cy="307777"/>
          </a:xfrm>
          <a:prstGeom prst="rect">
            <a:avLst/>
          </a:prstGeom>
          <a:noFill/>
        </p:spPr>
        <p:txBody>
          <a:bodyPr wrap="square" rtlCol="0">
            <a:spAutoFit/>
          </a:bodyPr>
          <a:lstStyle>
            <a:defPPr>
              <a:defRPr lang="en-US"/>
            </a:defPPr>
            <a:lvl1pPr algn="ctr">
              <a:defRPr sz="1000" i="1"/>
            </a:lvl1pPr>
          </a:lstStyle>
          <a:p>
            <a:r>
              <a:rPr lang="en-AU" sz="700"/>
              <a:t>Do people like the music?</a:t>
            </a:r>
          </a:p>
        </p:txBody>
      </p:sp>
      <p:sp>
        <p:nvSpPr>
          <p:cNvPr id="48" name="TextBox 47">
            <a:extLst>
              <a:ext uri="{FF2B5EF4-FFF2-40B4-BE49-F238E27FC236}">
                <a16:creationId xmlns:a16="http://schemas.microsoft.com/office/drawing/2014/main" id="{49AD1138-01CA-498D-AD43-0035C72B9FEB}"/>
              </a:ext>
            </a:extLst>
          </p:cNvPr>
          <p:cNvSpPr txBox="1"/>
          <p:nvPr/>
        </p:nvSpPr>
        <p:spPr>
          <a:xfrm>
            <a:off x="8460728" y="5941734"/>
            <a:ext cx="1233740" cy="307777"/>
          </a:xfrm>
          <a:prstGeom prst="rect">
            <a:avLst/>
          </a:prstGeom>
          <a:noFill/>
        </p:spPr>
        <p:txBody>
          <a:bodyPr wrap="square" rtlCol="0" anchor="t">
            <a:spAutoFit/>
          </a:bodyPr>
          <a:lstStyle>
            <a:defPPr>
              <a:defRPr lang="en-US"/>
            </a:defPPr>
            <a:lvl1pPr algn="ctr">
              <a:defRPr sz="1000" i="1"/>
            </a:lvl1pPr>
          </a:lstStyle>
          <a:p>
            <a:r>
              <a:rPr lang="en-AU" sz="700"/>
              <a:t>Are there too many scenes/ideas in the ad?</a:t>
            </a:r>
          </a:p>
        </p:txBody>
      </p:sp>
      <p:sp>
        <p:nvSpPr>
          <p:cNvPr id="49" name="TextBox 48">
            <a:extLst>
              <a:ext uri="{FF2B5EF4-FFF2-40B4-BE49-F238E27FC236}">
                <a16:creationId xmlns:a16="http://schemas.microsoft.com/office/drawing/2014/main" id="{AD752F53-5A00-4BE3-A37F-12D6AE7E1FE5}"/>
              </a:ext>
            </a:extLst>
          </p:cNvPr>
          <p:cNvSpPr txBox="1"/>
          <p:nvPr/>
        </p:nvSpPr>
        <p:spPr>
          <a:xfrm>
            <a:off x="9939464" y="5941734"/>
            <a:ext cx="1233740" cy="307777"/>
          </a:xfrm>
          <a:prstGeom prst="rect">
            <a:avLst/>
          </a:prstGeom>
          <a:noFill/>
        </p:spPr>
        <p:txBody>
          <a:bodyPr wrap="square" rtlCol="0">
            <a:spAutoFit/>
          </a:bodyPr>
          <a:lstStyle>
            <a:defPPr>
              <a:defRPr lang="en-US"/>
            </a:defPPr>
            <a:lvl1pPr algn="ctr">
              <a:defRPr sz="1000" i="1"/>
            </a:lvl1pPr>
          </a:lstStyle>
          <a:p>
            <a:r>
              <a:rPr lang="en-AU" sz="700" dirty="0"/>
              <a:t>Is the ad easy to understand?</a:t>
            </a:r>
          </a:p>
        </p:txBody>
      </p:sp>
      <p:sp>
        <p:nvSpPr>
          <p:cNvPr id="51" name="TextBox 50">
            <a:extLst>
              <a:ext uri="{FF2B5EF4-FFF2-40B4-BE49-F238E27FC236}">
                <a16:creationId xmlns:a16="http://schemas.microsoft.com/office/drawing/2014/main" id="{4BA34426-C9D7-4F16-84D3-B02569BD4020}"/>
              </a:ext>
            </a:extLst>
          </p:cNvPr>
          <p:cNvSpPr txBox="1"/>
          <p:nvPr/>
        </p:nvSpPr>
        <p:spPr>
          <a:xfrm>
            <a:off x="994560" y="5941734"/>
            <a:ext cx="1431488" cy="307777"/>
          </a:xfrm>
          <a:prstGeom prst="rect">
            <a:avLst/>
          </a:prstGeom>
          <a:noFill/>
        </p:spPr>
        <p:txBody>
          <a:bodyPr wrap="square" rtlCol="0">
            <a:spAutoFit/>
          </a:bodyPr>
          <a:lstStyle/>
          <a:p>
            <a:pPr algn="ctr"/>
            <a:r>
              <a:rPr lang="en-AU" sz="700" i="1" dirty="0"/>
              <a:t>Will people watch on future exposures?</a:t>
            </a:r>
          </a:p>
        </p:txBody>
      </p:sp>
      <p:sp>
        <p:nvSpPr>
          <p:cNvPr id="52" name="TextBox 51">
            <a:extLst>
              <a:ext uri="{FF2B5EF4-FFF2-40B4-BE49-F238E27FC236}">
                <a16:creationId xmlns:a16="http://schemas.microsoft.com/office/drawing/2014/main" id="{E0FC3CB1-65B0-458B-81D6-79E09D557EEB}"/>
              </a:ext>
            </a:extLst>
          </p:cNvPr>
          <p:cNvSpPr txBox="1"/>
          <p:nvPr/>
        </p:nvSpPr>
        <p:spPr>
          <a:xfrm>
            <a:off x="10648113" y="4496029"/>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AU" sz="900" dirty="0">
                <a:latin typeface="Impact" panose="020B0806030902050204" pitchFamily="34" charset="0"/>
              </a:rPr>
              <a:t>6.0</a:t>
            </a:r>
            <a:endParaRPr kumimoji="0" lang="en-AU" sz="900" b="0" i="0" u="none" strike="noStrike" kern="1200" cap="none" spc="0" normalizeH="0" baseline="0" noProof="0" dirty="0">
              <a:ln>
                <a:noFill/>
              </a:ln>
              <a:effectLst/>
              <a:uLnTx/>
              <a:uFillTx/>
              <a:latin typeface="Impact" panose="020B0806030902050204" pitchFamily="34" charset="0"/>
            </a:endParaRPr>
          </a:p>
        </p:txBody>
      </p:sp>
      <p:sp>
        <p:nvSpPr>
          <p:cNvPr id="2" name="Rectangle 1">
            <a:extLst>
              <a:ext uri="{FF2B5EF4-FFF2-40B4-BE49-F238E27FC236}">
                <a16:creationId xmlns:a16="http://schemas.microsoft.com/office/drawing/2014/main" id="{E41CC85A-0C9D-4670-A5ED-ADB765EB0A83}"/>
              </a:ext>
            </a:extLst>
          </p:cNvPr>
          <p:cNvSpPr/>
          <p:nvPr/>
        </p:nvSpPr>
        <p:spPr>
          <a:xfrm>
            <a:off x="4830829" y="1424893"/>
            <a:ext cx="6986702" cy="2587002"/>
          </a:xfrm>
          <a:prstGeom prst="rect">
            <a:avLst/>
          </a:prstGeom>
          <a:solidFill>
            <a:srgbClr val="E1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latin typeface="+mj-lt"/>
              </a:rPr>
              <a:t>Strengths</a:t>
            </a:r>
          </a:p>
          <a:p>
            <a:pPr marL="285750" indent="-285750">
              <a:buFont typeface="Arial" panose="020B0604020202020204" pitchFamily="34" charset="0"/>
              <a:buChar char="•"/>
            </a:pPr>
            <a:r>
              <a:rPr lang="en-AU" sz="1400" b="1" dirty="0">
                <a:solidFill>
                  <a:schemeClr val="tx1"/>
                </a:solidFill>
                <a:latin typeface="Century Gothic" panose="020B0502020202020204" pitchFamily="34" charset="0"/>
              </a:rPr>
              <a:t>You Can’t Stop Us </a:t>
            </a:r>
            <a:r>
              <a:rPr lang="en-AU" sz="1400" dirty="0">
                <a:solidFill>
                  <a:schemeClr val="tx1"/>
                </a:solidFill>
                <a:latin typeface="Century Gothic" panose="020B0502020202020204" pitchFamily="34" charset="0"/>
              </a:rPr>
              <a:t>is entertaining and likeable. </a:t>
            </a:r>
          </a:p>
          <a:p>
            <a:pPr marL="285750" indent="-285750">
              <a:buFont typeface="Arial" panose="020B0604020202020204" pitchFamily="34" charset="0"/>
              <a:buChar char="•"/>
            </a:pPr>
            <a:r>
              <a:rPr lang="en-AU" sz="1400" dirty="0">
                <a:solidFill>
                  <a:schemeClr val="tx1"/>
                </a:solidFill>
                <a:latin typeface="Century Gothic" panose="020B0502020202020204" pitchFamily="34" charset="0"/>
              </a:rPr>
              <a:t>People love watching it and it is showing no signs of wearing out.</a:t>
            </a:r>
          </a:p>
          <a:p>
            <a:pPr marL="285750" indent="-285750">
              <a:buFont typeface="Arial" panose="020B0604020202020204" pitchFamily="34" charset="0"/>
              <a:buChar char="•"/>
            </a:pPr>
            <a:r>
              <a:rPr lang="en-AU" sz="1400" dirty="0">
                <a:solidFill>
                  <a:schemeClr val="tx1"/>
                </a:solidFill>
                <a:latin typeface="Century Gothic" panose="020B0502020202020204" pitchFamily="34" charset="0"/>
              </a:rPr>
              <a:t>The elite and everyday athletes work well – they are suitable and well liked.</a:t>
            </a:r>
          </a:p>
          <a:p>
            <a:endParaRPr lang="en-AU" sz="1400" dirty="0">
              <a:solidFill>
                <a:schemeClr val="tx1"/>
              </a:solidFill>
              <a:latin typeface="Century Gothic" panose="020B0502020202020204" pitchFamily="34" charset="0"/>
            </a:endParaRPr>
          </a:p>
          <a:p>
            <a:r>
              <a:rPr lang="en-AU" sz="1400" dirty="0">
                <a:solidFill>
                  <a:schemeClr val="tx1"/>
                </a:solidFill>
                <a:latin typeface="+mj-lt"/>
              </a:rPr>
              <a:t>Opportunities</a:t>
            </a:r>
          </a:p>
          <a:p>
            <a:pPr marL="285750" indent="-285750">
              <a:buFont typeface="Arial" panose="020B0604020202020204" pitchFamily="34" charset="0"/>
              <a:buChar char="•"/>
            </a:pPr>
            <a:r>
              <a:rPr lang="en-AU" sz="1400" dirty="0">
                <a:solidFill>
                  <a:schemeClr val="tx1"/>
                </a:solidFill>
                <a:latin typeface="Century Gothic" panose="020B0502020202020204" pitchFamily="34" charset="0"/>
              </a:rPr>
              <a:t>Some feel there are too many scenes making the 90s ad hard to follow - there is an opportunity is to use cut-down versions.</a:t>
            </a:r>
          </a:p>
          <a:p>
            <a:endParaRPr lang="en-AU" sz="1400" dirty="0">
              <a:solidFill>
                <a:schemeClr val="tx1"/>
              </a:solidFill>
              <a:latin typeface="Century Gothic" panose="020B0502020202020204" pitchFamily="34" charset="0"/>
            </a:endParaRPr>
          </a:p>
        </p:txBody>
      </p:sp>
      <p:sp>
        <p:nvSpPr>
          <p:cNvPr id="31" name="TextBox 30">
            <a:extLst>
              <a:ext uri="{FF2B5EF4-FFF2-40B4-BE49-F238E27FC236}">
                <a16:creationId xmlns:a16="http://schemas.microsoft.com/office/drawing/2014/main" id="{4FCED205-1488-41EA-A952-474687478BCC}"/>
              </a:ext>
            </a:extLst>
          </p:cNvPr>
          <p:cNvSpPr txBox="1"/>
          <p:nvPr/>
        </p:nvSpPr>
        <p:spPr>
          <a:xfrm>
            <a:off x="2204873" y="6392579"/>
            <a:ext cx="7734591" cy="230832"/>
          </a:xfrm>
          <a:prstGeom prst="rect">
            <a:avLst/>
          </a:prstGeom>
          <a:noFill/>
        </p:spPr>
        <p:txBody>
          <a:bodyPr wrap="square" rtlCol="0">
            <a:spAutoFit/>
          </a:bodyPr>
          <a:lstStyle/>
          <a:p>
            <a:pPr algn="ctr" eaLnBrk="0" fontAlgn="base" hangingPunct="0">
              <a:spcBef>
                <a:spcPct val="0"/>
              </a:spcBef>
              <a:spcAft>
                <a:spcPct val="0"/>
              </a:spcAft>
            </a:pPr>
            <a:r>
              <a:rPr lang="en-AU" sz="900" dirty="0">
                <a:latin typeface="Century Gothic" pitchFamily="34" charset="0"/>
              </a:rPr>
              <a:t>Base: Nike You Can’t Stop Us (n=154)</a:t>
            </a:r>
            <a:endParaRPr lang="en-AU" sz="900" dirty="0">
              <a:highlight>
                <a:srgbClr val="FFFF00"/>
              </a:highlight>
              <a:latin typeface="Century Gothic" pitchFamily="34" charset="0"/>
            </a:endParaRPr>
          </a:p>
        </p:txBody>
      </p:sp>
      <p:sp>
        <p:nvSpPr>
          <p:cNvPr id="30" name="Slide Number Placeholder 8">
            <a:extLst>
              <a:ext uri="{FF2B5EF4-FFF2-40B4-BE49-F238E27FC236}">
                <a16:creationId xmlns:a16="http://schemas.microsoft.com/office/drawing/2014/main" id="{83EA1954-86A1-453F-9B9D-42937850F154}"/>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8</a:t>
            </a:fld>
            <a:endParaRPr lang="en-AU" dirty="0"/>
          </a:p>
        </p:txBody>
      </p:sp>
      <p:sp>
        <p:nvSpPr>
          <p:cNvPr id="3" name="TextBox 2">
            <a:extLst>
              <a:ext uri="{FF2B5EF4-FFF2-40B4-BE49-F238E27FC236}">
                <a16:creationId xmlns:a16="http://schemas.microsoft.com/office/drawing/2014/main" id="{C5DD5556-FEBD-4630-AE4B-054308D77E92}"/>
              </a:ext>
            </a:extLst>
          </p:cNvPr>
          <p:cNvSpPr txBox="1"/>
          <p:nvPr/>
        </p:nvSpPr>
        <p:spPr>
          <a:xfrm>
            <a:off x="3247414" y="1994250"/>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AU" sz="900" dirty="0">
                <a:latin typeface="Impact" panose="020B0806030902050204" pitchFamily="34" charset="0"/>
              </a:rPr>
              <a:t>6.0</a:t>
            </a:r>
            <a:endParaRPr kumimoji="0" lang="en-AU" sz="900" b="0" i="0" u="none" strike="noStrike" kern="1200" cap="none" spc="0" normalizeH="0" baseline="0" noProof="0" dirty="0">
              <a:ln>
                <a:noFill/>
              </a:ln>
              <a:effectLst/>
              <a:uLnTx/>
              <a:uFillTx/>
              <a:latin typeface="Impact" panose="020B0806030902050204" pitchFamily="34" charset="0"/>
            </a:endParaRPr>
          </a:p>
        </p:txBody>
      </p:sp>
      <p:sp>
        <p:nvSpPr>
          <p:cNvPr id="4" name="Oval 3">
            <a:extLst>
              <a:ext uri="{FF2B5EF4-FFF2-40B4-BE49-F238E27FC236}">
                <a16:creationId xmlns:a16="http://schemas.microsoft.com/office/drawing/2014/main" id="{9A33EE8E-8161-4A6A-8055-130B98171F01}"/>
              </a:ext>
            </a:extLst>
          </p:cNvPr>
          <p:cNvSpPr/>
          <p:nvPr/>
        </p:nvSpPr>
        <p:spPr>
          <a:xfrm>
            <a:off x="3809820" y="2785051"/>
            <a:ext cx="1021009" cy="954107"/>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5B67B081-565B-4C97-AD83-9C5D0F9E4038}"/>
              </a:ext>
            </a:extLst>
          </p:cNvPr>
          <p:cNvSpPr txBox="1"/>
          <p:nvPr/>
        </p:nvSpPr>
        <p:spPr>
          <a:xfrm>
            <a:off x="3847142" y="2878356"/>
            <a:ext cx="916830" cy="769441"/>
          </a:xfrm>
          <a:prstGeom prst="rect">
            <a:avLst/>
          </a:prstGeom>
          <a:noFill/>
        </p:spPr>
        <p:txBody>
          <a:bodyPr wrap="square" rtlCol="0">
            <a:spAutoFit/>
          </a:bodyPr>
          <a:lstStyle/>
          <a:p>
            <a:pPr algn="ctr"/>
            <a:r>
              <a:rPr lang="en-AU" sz="2000" b="1" dirty="0">
                <a:solidFill>
                  <a:schemeClr val="bg1"/>
                </a:solidFill>
              </a:rPr>
              <a:t>32%</a:t>
            </a:r>
          </a:p>
          <a:p>
            <a:pPr algn="ctr"/>
            <a:r>
              <a:rPr lang="en-AU" sz="1200" dirty="0">
                <a:solidFill>
                  <a:schemeClr val="bg1"/>
                </a:solidFill>
              </a:rPr>
              <a:t>will share online</a:t>
            </a:r>
          </a:p>
        </p:txBody>
      </p:sp>
    </p:spTree>
    <p:extLst>
      <p:ext uri="{BB962C8B-B14F-4D97-AF65-F5344CB8AC3E}">
        <p14:creationId xmlns:p14="http://schemas.microsoft.com/office/powerpoint/2010/main" val="29303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27" grpId="0">
        <p:bldAsOne/>
      </p:bldGraphic>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E80D7007-DD62-428D-8E46-F864AFD45A73}"/>
              </a:ext>
            </a:extLst>
          </p:cNvPr>
          <p:cNvGraphicFramePr>
            <a:graphicFrameLocks/>
          </p:cNvGraphicFramePr>
          <p:nvPr>
            <p:extLst>
              <p:ext uri="{D42A27DB-BD31-4B8C-83A1-F6EECF244321}">
                <p14:modId xmlns:p14="http://schemas.microsoft.com/office/powerpoint/2010/main" val="2641079278"/>
              </p:ext>
            </p:extLst>
          </p:nvPr>
        </p:nvGraphicFramePr>
        <p:xfrm>
          <a:off x="625068" y="741899"/>
          <a:ext cx="10647526" cy="5180412"/>
        </p:xfrm>
        <a:graphic>
          <a:graphicData uri="http://schemas.openxmlformats.org/drawingml/2006/chart">
            <c:chart xmlns:c="http://schemas.openxmlformats.org/drawingml/2006/chart" xmlns:r="http://schemas.openxmlformats.org/officeDocument/2006/relationships" r:id="rId3"/>
          </a:graphicData>
        </a:graphic>
      </p:graphicFrame>
      <p:sp>
        <p:nvSpPr>
          <p:cNvPr id="116" name="TextBox 115">
            <a:extLst>
              <a:ext uri="{FF2B5EF4-FFF2-40B4-BE49-F238E27FC236}">
                <a16:creationId xmlns:a16="http://schemas.microsoft.com/office/drawing/2014/main" id="{5FA9A47D-3559-41EA-A517-40D5ECF6290B}"/>
              </a:ext>
            </a:extLst>
          </p:cNvPr>
          <p:cNvSpPr txBox="1"/>
          <p:nvPr/>
        </p:nvSpPr>
        <p:spPr>
          <a:xfrm>
            <a:off x="2442106" y="6294044"/>
            <a:ext cx="7307781" cy="37172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Moment  by Moment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dirty="0">
                <a:solidFill>
                  <a:prstClr val="black">
                    <a:lumMod val="75000"/>
                  </a:prstClr>
                </a:solidFill>
                <a:latin typeface="Century Gothic" panose="020B0502020202020204" pitchFamily="34" charset="0"/>
              </a:rPr>
              <a:t>Nike</a:t>
            </a: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 (</a:t>
            </a:r>
            <a:r>
              <a:rPr kumimoji="0" lang="en-AU" sz="900" b="0" i="1"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n</a:t>
            </a: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a:t>
            </a:r>
            <a:r>
              <a:rPr lang="en-AU" sz="900" dirty="0">
                <a:solidFill>
                  <a:prstClr val="black">
                    <a:lumMod val="75000"/>
                  </a:prstClr>
                </a:solidFill>
                <a:latin typeface="Century Gothic" panose="020B0502020202020204" pitchFamily="34" charset="0"/>
              </a:rPr>
              <a:t>154</a:t>
            </a:r>
            <a:r>
              <a:rPr kumimoji="0" lang="en-AU" sz="900" b="0" i="0" u="none" strike="noStrike" kern="1200" cap="none" spc="0" normalizeH="0" baseline="0" noProof="0" dirty="0">
                <a:ln>
                  <a:noFill/>
                </a:ln>
                <a:solidFill>
                  <a:prstClr val="black">
                    <a:lumMod val="75000"/>
                  </a:prstClr>
                </a:solidFill>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D68F6FD5-6B3C-49F2-98D1-B960FB426296}"/>
              </a:ext>
            </a:extLst>
          </p:cNvPr>
          <p:cNvSpPr txBox="1"/>
          <p:nvPr/>
        </p:nvSpPr>
        <p:spPr>
          <a:xfrm rot="16200000">
            <a:off x="-277571" y="3455583"/>
            <a:ext cx="174339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CLICKS</a:t>
            </a:r>
          </a:p>
        </p:txBody>
      </p:sp>
      <p:sp>
        <p:nvSpPr>
          <p:cNvPr id="10" name="TextBox 1">
            <a:extLst>
              <a:ext uri="{FF2B5EF4-FFF2-40B4-BE49-F238E27FC236}">
                <a16:creationId xmlns:a16="http://schemas.microsoft.com/office/drawing/2014/main" id="{028D60D7-E8BC-48E6-B8AE-6FD6373CC69A}"/>
              </a:ext>
            </a:extLst>
          </p:cNvPr>
          <p:cNvSpPr txBox="1"/>
          <p:nvPr/>
        </p:nvSpPr>
        <p:spPr>
          <a:xfrm>
            <a:off x="5423032" y="5500635"/>
            <a:ext cx="1366367" cy="2614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SECONDS</a:t>
            </a:r>
            <a:endParaRPr kumimoji="0" lang="en-AU"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410B297F-325E-4AC0-9E7A-1C0A1A84120C}"/>
              </a:ext>
            </a:extLst>
          </p:cNvPr>
          <p:cNvSpPr txBox="1"/>
          <p:nvPr/>
        </p:nvSpPr>
        <p:spPr>
          <a:xfrm>
            <a:off x="2423860" y="2866820"/>
            <a:ext cx="710361"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A6EE"/>
                </a:solidFill>
                <a:effectLst/>
                <a:uLnTx/>
                <a:uFillTx/>
                <a:latin typeface="Century Gothic"/>
                <a:ea typeface="+mn-ea"/>
                <a:cs typeface="+mn-cs"/>
              </a:rPr>
              <a:t>Inspired</a:t>
            </a:r>
          </a:p>
        </p:txBody>
      </p:sp>
      <p:sp>
        <p:nvSpPr>
          <p:cNvPr id="2" name="Text Placeholder 1">
            <a:extLst>
              <a:ext uri="{FF2B5EF4-FFF2-40B4-BE49-F238E27FC236}">
                <a16:creationId xmlns:a16="http://schemas.microsoft.com/office/drawing/2014/main" id="{0148E6DA-6D2C-479B-BDE1-D6FB7C049351}"/>
              </a:ext>
            </a:extLst>
          </p:cNvPr>
          <p:cNvSpPr txBox="1">
            <a:spLocks/>
          </p:cNvSpPr>
          <p:nvPr/>
        </p:nvSpPr>
        <p:spPr>
          <a:xfrm>
            <a:off x="193918" y="61329"/>
            <a:ext cx="11998081" cy="660400"/>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3200" kern="1200">
                <a:solidFill>
                  <a:srgbClr val="595959"/>
                </a:solidFill>
                <a:latin typeface="Impact" panose="020B0806030902050204" pitchFamily="34"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kumimoji="0" lang="en-AU" sz="3200" b="0" i="0" u="none" strike="noStrike" kern="1200" cap="none" spc="0" normalizeH="0" baseline="0" noProof="0" dirty="0">
                <a:ln>
                  <a:noFill/>
                </a:ln>
                <a:solidFill>
                  <a:schemeClr val="tx1"/>
                </a:solidFill>
                <a:effectLst/>
                <a:uLnTx/>
                <a:uFillTx/>
                <a:latin typeface="Impact" panose="020B0806030902050204" pitchFamily="34" charset="0"/>
                <a:ea typeface="+mn-ea"/>
                <a:cs typeface="+mn-cs"/>
              </a:rPr>
              <a:t>You Can’t Stop Us </a:t>
            </a:r>
            <a:r>
              <a:rPr kumimoji="0" lang="en-AU" sz="3200" b="0" i="0" u="none" strike="noStrike" kern="1200" cap="none" spc="0" normalizeH="0" baseline="0" noProof="0" dirty="0">
                <a:ln>
                  <a:noFill/>
                </a:ln>
                <a:solidFill>
                  <a:srgbClr val="97CDDE"/>
                </a:solidFill>
                <a:effectLst/>
                <a:uLnTx/>
                <a:uFillTx/>
                <a:latin typeface="Impact" panose="020B0806030902050204" pitchFamily="34" charset="0"/>
                <a:ea typeface="+mn-ea"/>
                <a:cs typeface="+mn-cs"/>
              </a:rPr>
              <a:t>generates positive emotions</a:t>
            </a:r>
          </a:p>
        </p:txBody>
      </p:sp>
      <p:sp>
        <p:nvSpPr>
          <p:cNvPr id="3" name="Text Placeholder 2">
            <a:extLst>
              <a:ext uri="{FF2B5EF4-FFF2-40B4-BE49-F238E27FC236}">
                <a16:creationId xmlns:a16="http://schemas.microsoft.com/office/drawing/2014/main" id="{61AA5F91-BDC5-4E21-BC20-13D59AF07C03}"/>
              </a:ext>
            </a:extLst>
          </p:cNvPr>
          <p:cNvSpPr txBox="1">
            <a:spLocks/>
          </p:cNvSpPr>
          <p:nvPr/>
        </p:nvSpPr>
        <p:spPr>
          <a:xfrm>
            <a:off x="226537" y="529689"/>
            <a:ext cx="12129213" cy="1012826"/>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16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Font typeface="Arial" pitchFamily="34" charset="0"/>
              <a:buNone/>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lang="en-AU" sz="1200" dirty="0">
                <a:latin typeface="Century Gothic" panose="020B0502020202020204" pitchFamily="34" charset="0"/>
              </a:rPr>
              <a:t>The ad inspires and interests viewers consistently throughout. Interest peaks at the beginning, with the viewers being attracted to the unique visuals. Inspiration peaks as new athletes/scenes are introduced and the story about trying harder and making the world a better place is told. </a:t>
            </a:r>
          </a:p>
        </p:txBody>
      </p:sp>
      <p:grpSp>
        <p:nvGrpSpPr>
          <p:cNvPr id="37" name="Group 36">
            <a:extLst>
              <a:ext uri="{FF2B5EF4-FFF2-40B4-BE49-F238E27FC236}">
                <a16:creationId xmlns:a16="http://schemas.microsoft.com/office/drawing/2014/main" id="{35E63D1D-C7AF-4BB8-A63D-40F31A2C4A02}"/>
              </a:ext>
            </a:extLst>
          </p:cNvPr>
          <p:cNvGrpSpPr/>
          <p:nvPr/>
        </p:nvGrpSpPr>
        <p:grpSpPr>
          <a:xfrm>
            <a:off x="897182" y="1249102"/>
            <a:ext cx="1043249" cy="784137"/>
            <a:chOff x="820982" y="1057082"/>
            <a:chExt cx="1043249" cy="784137"/>
          </a:xfrm>
        </p:grpSpPr>
        <p:sp>
          <p:nvSpPr>
            <p:cNvPr id="94" name="TextBox 93">
              <a:extLst>
                <a:ext uri="{FF2B5EF4-FFF2-40B4-BE49-F238E27FC236}">
                  <a16:creationId xmlns:a16="http://schemas.microsoft.com/office/drawing/2014/main" id="{F842FC03-9497-4109-AF5F-F94ECB1CEC6F}"/>
                </a:ext>
              </a:extLst>
            </p:cNvPr>
            <p:cNvSpPr txBox="1"/>
            <p:nvPr/>
          </p:nvSpPr>
          <p:spPr>
            <a:xfrm>
              <a:off x="913564" y="1599745"/>
              <a:ext cx="8580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9" b="1" i="0" u="none" strike="noStrike" kern="1200" cap="none" spc="0" normalizeH="0" baseline="0" noProof="0" dirty="0">
                  <a:ln>
                    <a:noFill/>
                  </a:ln>
                  <a:solidFill>
                    <a:srgbClr val="0070C0"/>
                  </a:solidFill>
                  <a:effectLst/>
                  <a:uLnTx/>
                  <a:uFillTx/>
                  <a:latin typeface="Century Gothic"/>
                  <a:ea typeface="+mn-ea"/>
                  <a:cs typeface="+mn-cs"/>
                </a:rPr>
                <a:t>Interested</a:t>
              </a:r>
            </a:p>
          </p:txBody>
        </p:sp>
        <p:pic>
          <p:nvPicPr>
            <p:cNvPr id="4" name="Picture 3" descr="A person posing for the camera&#10;&#10;Description automatically generated">
              <a:extLst>
                <a:ext uri="{FF2B5EF4-FFF2-40B4-BE49-F238E27FC236}">
                  <a16:creationId xmlns:a16="http://schemas.microsoft.com/office/drawing/2014/main" id="{9615697A-F438-4CAA-A38C-8C7630A5E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82" y="1057082"/>
              <a:ext cx="1043249" cy="586827"/>
            </a:xfrm>
            <a:prstGeom prst="rect">
              <a:avLst/>
            </a:prstGeom>
          </p:spPr>
        </p:pic>
      </p:grpSp>
      <p:pic>
        <p:nvPicPr>
          <p:cNvPr id="7" name="Picture 6" descr="A person posing for the camera&#10;&#10;Description automatically generated">
            <a:extLst>
              <a:ext uri="{FF2B5EF4-FFF2-40B4-BE49-F238E27FC236}">
                <a16:creationId xmlns:a16="http://schemas.microsoft.com/office/drawing/2014/main" id="{097683CD-258E-48EF-B8C5-5F787B38B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359" y="2249174"/>
            <a:ext cx="1173407" cy="660042"/>
          </a:xfrm>
          <a:prstGeom prst="rect">
            <a:avLst/>
          </a:prstGeom>
        </p:spPr>
      </p:pic>
      <p:pic>
        <p:nvPicPr>
          <p:cNvPr id="27" name="Picture 26" descr="A person standing in front of a television&#10;&#10;Description automatically generated">
            <a:extLst>
              <a:ext uri="{FF2B5EF4-FFF2-40B4-BE49-F238E27FC236}">
                <a16:creationId xmlns:a16="http://schemas.microsoft.com/office/drawing/2014/main" id="{9D0552AE-5DB0-45C1-B913-69FECEDBC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2201" y="2249347"/>
            <a:ext cx="1228444" cy="691000"/>
          </a:xfrm>
          <a:prstGeom prst="rect">
            <a:avLst/>
          </a:prstGeom>
        </p:spPr>
      </p:pic>
      <p:pic>
        <p:nvPicPr>
          <p:cNvPr id="29" name="Picture 28" descr="A picture containing sport, person, holding, toy&#10;&#10;Description automatically generated">
            <a:extLst>
              <a:ext uri="{FF2B5EF4-FFF2-40B4-BE49-F238E27FC236}">
                <a16:creationId xmlns:a16="http://schemas.microsoft.com/office/drawing/2014/main" id="{0142E6DA-FF10-46B2-A8E8-89B860543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386" y="1950538"/>
            <a:ext cx="1279029" cy="719453"/>
          </a:xfrm>
          <a:prstGeom prst="rect">
            <a:avLst/>
          </a:prstGeom>
        </p:spPr>
      </p:pic>
      <p:pic>
        <p:nvPicPr>
          <p:cNvPr id="33" name="Picture 32" descr="A picture containing grass, sport, outdoor, ball&#10;&#10;Description automatically generated">
            <a:extLst>
              <a:ext uri="{FF2B5EF4-FFF2-40B4-BE49-F238E27FC236}">
                <a16:creationId xmlns:a16="http://schemas.microsoft.com/office/drawing/2014/main" id="{0403BC65-0277-49DF-8929-77FEBAEC60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1934" y="2383245"/>
            <a:ext cx="1454484" cy="818147"/>
          </a:xfrm>
          <a:prstGeom prst="rect">
            <a:avLst/>
          </a:prstGeom>
        </p:spPr>
      </p:pic>
      <p:sp>
        <p:nvSpPr>
          <p:cNvPr id="52" name="TextBox 51">
            <a:extLst>
              <a:ext uri="{FF2B5EF4-FFF2-40B4-BE49-F238E27FC236}">
                <a16:creationId xmlns:a16="http://schemas.microsoft.com/office/drawing/2014/main" id="{7D53B5A3-270B-4632-85F3-8F9DB26EBD2C}"/>
              </a:ext>
            </a:extLst>
          </p:cNvPr>
          <p:cNvSpPr txBox="1"/>
          <p:nvPr/>
        </p:nvSpPr>
        <p:spPr>
          <a:xfrm>
            <a:off x="5423032" y="3487330"/>
            <a:ext cx="858086"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70C0"/>
                </a:solidFill>
                <a:effectLst/>
                <a:uLnTx/>
                <a:uFillTx/>
                <a:latin typeface="Century Gothic"/>
                <a:ea typeface="+mn-ea"/>
                <a:cs typeface="+mn-cs"/>
              </a:rPr>
              <a:t>Interested</a:t>
            </a:r>
          </a:p>
        </p:txBody>
      </p:sp>
      <p:sp>
        <p:nvSpPr>
          <p:cNvPr id="54" name="TextBox 53">
            <a:extLst>
              <a:ext uri="{FF2B5EF4-FFF2-40B4-BE49-F238E27FC236}">
                <a16:creationId xmlns:a16="http://schemas.microsoft.com/office/drawing/2014/main" id="{65DB314A-5CB6-4FB5-8923-C046A51CC7BE}"/>
              </a:ext>
            </a:extLst>
          </p:cNvPr>
          <p:cNvSpPr txBox="1"/>
          <p:nvPr/>
        </p:nvSpPr>
        <p:spPr>
          <a:xfrm>
            <a:off x="6741242" y="2937503"/>
            <a:ext cx="710361"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A6EE"/>
                </a:solidFill>
                <a:effectLst/>
                <a:uLnTx/>
                <a:uFillTx/>
                <a:latin typeface="Century Gothic"/>
                <a:ea typeface="+mn-ea"/>
                <a:cs typeface="+mn-cs"/>
              </a:rPr>
              <a:t>Inspired</a:t>
            </a:r>
          </a:p>
        </p:txBody>
      </p:sp>
      <p:sp>
        <p:nvSpPr>
          <p:cNvPr id="58" name="TextBox 57">
            <a:extLst>
              <a:ext uri="{FF2B5EF4-FFF2-40B4-BE49-F238E27FC236}">
                <a16:creationId xmlns:a16="http://schemas.microsoft.com/office/drawing/2014/main" id="{66F349C8-27E5-4BE0-9F64-C4007C666A8B}"/>
              </a:ext>
            </a:extLst>
          </p:cNvPr>
          <p:cNvSpPr txBox="1"/>
          <p:nvPr/>
        </p:nvSpPr>
        <p:spPr>
          <a:xfrm>
            <a:off x="8149721" y="2721443"/>
            <a:ext cx="710361"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A6EE"/>
                </a:solidFill>
                <a:effectLst/>
                <a:uLnTx/>
                <a:uFillTx/>
                <a:latin typeface="Century Gothic"/>
                <a:ea typeface="+mn-ea"/>
                <a:cs typeface="+mn-cs"/>
              </a:rPr>
              <a:t>Inspired</a:t>
            </a:r>
          </a:p>
        </p:txBody>
      </p:sp>
      <p:sp>
        <p:nvSpPr>
          <p:cNvPr id="62" name="TextBox 61">
            <a:extLst>
              <a:ext uri="{FF2B5EF4-FFF2-40B4-BE49-F238E27FC236}">
                <a16:creationId xmlns:a16="http://schemas.microsoft.com/office/drawing/2014/main" id="{B40A6CB3-41A2-4373-9DF0-14F8FCC3F6F4}"/>
              </a:ext>
            </a:extLst>
          </p:cNvPr>
          <p:cNvSpPr txBox="1"/>
          <p:nvPr/>
        </p:nvSpPr>
        <p:spPr>
          <a:xfrm>
            <a:off x="9760796" y="3222459"/>
            <a:ext cx="710361" cy="25391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A6EE"/>
                </a:solidFill>
                <a:effectLst/>
                <a:uLnTx/>
                <a:uFillTx/>
                <a:latin typeface="Century Gothic"/>
                <a:ea typeface="+mn-ea"/>
                <a:cs typeface="+mn-cs"/>
              </a:rPr>
              <a:t>Inspired</a:t>
            </a:r>
          </a:p>
        </p:txBody>
      </p:sp>
      <p:sp>
        <p:nvSpPr>
          <p:cNvPr id="26" name="Slide Number Placeholder 8">
            <a:extLst>
              <a:ext uri="{FF2B5EF4-FFF2-40B4-BE49-F238E27FC236}">
                <a16:creationId xmlns:a16="http://schemas.microsoft.com/office/drawing/2014/main" id="{00AD8A9E-05B3-40D6-AF01-0F6B8EB55206}"/>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pPr/>
              <a:t>9</a:t>
            </a:fld>
            <a:endParaRPr lang="en-AU" dirty="0"/>
          </a:p>
        </p:txBody>
      </p:sp>
      <p:pic>
        <p:nvPicPr>
          <p:cNvPr id="14" name="Picture 13" descr="A person standing on a beach&#10;&#10;Description automatically generated">
            <a:extLst>
              <a:ext uri="{FF2B5EF4-FFF2-40B4-BE49-F238E27FC236}">
                <a16:creationId xmlns:a16="http://schemas.microsoft.com/office/drawing/2014/main" id="{CA6C19FD-3999-4405-A0E4-C81A314DBB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8271" y="2116763"/>
            <a:ext cx="1170351" cy="658322"/>
          </a:xfrm>
          <a:prstGeom prst="rect">
            <a:avLst/>
          </a:prstGeom>
        </p:spPr>
      </p:pic>
      <p:pic>
        <p:nvPicPr>
          <p:cNvPr id="16" name="Picture 15" descr="A person standing in a room&#10;&#10;Description automatically generated">
            <a:extLst>
              <a:ext uri="{FF2B5EF4-FFF2-40B4-BE49-F238E27FC236}">
                <a16:creationId xmlns:a16="http://schemas.microsoft.com/office/drawing/2014/main" id="{E0D9EFE5-9E60-4AF9-A019-B785C8343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8775" y="2827951"/>
            <a:ext cx="1228444" cy="691000"/>
          </a:xfrm>
          <a:prstGeom prst="rect">
            <a:avLst/>
          </a:prstGeom>
        </p:spPr>
      </p:pic>
      <p:pic>
        <p:nvPicPr>
          <p:cNvPr id="23" name="Picture 22" descr="A group of people around each other&#10;&#10;Description automatically generated">
            <a:extLst>
              <a:ext uri="{FF2B5EF4-FFF2-40B4-BE49-F238E27FC236}">
                <a16:creationId xmlns:a16="http://schemas.microsoft.com/office/drawing/2014/main" id="{FB6D177D-031D-4AB3-A2FD-91EDFBBEA5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29961" y="2043988"/>
            <a:ext cx="1039170" cy="584533"/>
          </a:xfrm>
          <a:prstGeom prst="rect">
            <a:avLst/>
          </a:prstGeom>
        </p:spPr>
      </p:pic>
      <p:sp>
        <p:nvSpPr>
          <p:cNvPr id="18" name="TextBox 17">
            <a:extLst>
              <a:ext uri="{FF2B5EF4-FFF2-40B4-BE49-F238E27FC236}">
                <a16:creationId xmlns:a16="http://schemas.microsoft.com/office/drawing/2014/main" id="{18AA331F-8786-4E96-96F1-31DB96AE4538}"/>
              </a:ext>
            </a:extLst>
          </p:cNvPr>
          <p:cNvSpPr txBox="1"/>
          <p:nvPr/>
        </p:nvSpPr>
        <p:spPr>
          <a:xfrm>
            <a:off x="937585" y="1386664"/>
            <a:ext cx="4117341" cy="261610"/>
          </a:xfrm>
          <a:prstGeom prst="rect">
            <a:avLst/>
          </a:prstGeom>
          <a:noFill/>
        </p:spPr>
        <p:txBody>
          <a:bodyPr wrap="square" rtlCol="0">
            <a:spAutoFit/>
          </a:bodyPr>
          <a:lstStyle/>
          <a:p>
            <a:pPr algn="ctr"/>
            <a:r>
              <a:rPr lang="en-AU" sz="1050" b="1" i="1" dirty="0"/>
              <a:t>“We’ll play as one.”</a:t>
            </a:r>
          </a:p>
        </p:txBody>
      </p:sp>
      <p:sp>
        <p:nvSpPr>
          <p:cNvPr id="20" name="TextBox 19">
            <a:extLst>
              <a:ext uri="{FF2B5EF4-FFF2-40B4-BE49-F238E27FC236}">
                <a16:creationId xmlns:a16="http://schemas.microsoft.com/office/drawing/2014/main" id="{A06C8F19-4800-4EFD-90E4-A90034590F84}"/>
              </a:ext>
            </a:extLst>
          </p:cNvPr>
          <p:cNvSpPr txBox="1"/>
          <p:nvPr/>
        </p:nvSpPr>
        <p:spPr>
          <a:xfrm>
            <a:off x="989764" y="1564639"/>
            <a:ext cx="4117341" cy="261610"/>
          </a:xfrm>
          <a:prstGeom prst="rect">
            <a:avLst/>
          </a:prstGeom>
          <a:noFill/>
        </p:spPr>
        <p:txBody>
          <a:bodyPr wrap="square" rtlCol="0">
            <a:spAutoFit/>
          </a:bodyPr>
          <a:lstStyle/>
          <a:p>
            <a:pPr algn="ctr"/>
            <a:r>
              <a:rPr lang="en-AU" sz="1050" b="1" i="1" dirty="0"/>
              <a:t>“When we are held back...”</a:t>
            </a:r>
          </a:p>
        </p:txBody>
      </p:sp>
      <p:sp>
        <p:nvSpPr>
          <p:cNvPr id="22" name="TextBox 21">
            <a:extLst>
              <a:ext uri="{FF2B5EF4-FFF2-40B4-BE49-F238E27FC236}">
                <a16:creationId xmlns:a16="http://schemas.microsoft.com/office/drawing/2014/main" id="{D52F5C7B-1BA4-4147-8468-BACF5C7FC88B}"/>
              </a:ext>
            </a:extLst>
          </p:cNvPr>
          <p:cNvSpPr txBox="1"/>
          <p:nvPr/>
        </p:nvSpPr>
        <p:spPr>
          <a:xfrm>
            <a:off x="896994" y="1733394"/>
            <a:ext cx="4117341" cy="261610"/>
          </a:xfrm>
          <a:prstGeom prst="rect">
            <a:avLst/>
          </a:prstGeom>
          <a:noFill/>
        </p:spPr>
        <p:txBody>
          <a:bodyPr wrap="square" rtlCol="0">
            <a:spAutoFit/>
          </a:bodyPr>
          <a:lstStyle/>
          <a:p>
            <a:pPr algn="ctr"/>
            <a:r>
              <a:rPr lang="en-AU" sz="1050" b="1" i="1" dirty="0"/>
              <a:t>“We’ll go further.”</a:t>
            </a:r>
          </a:p>
        </p:txBody>
      </p:sp>
      <p:sp>
        <p:nvSpPr>
          <p:cNvPr id="24" name="TextBox 23">
            <a:extLst>
              <a:ext uri="{FF2B5EF4-FFF2-40B4-BE49-F238E27FC236}">
                <a16:creationId xmlns:a16="http://schemas.microsoft.com/office/drawing/2014/main" id="{6731CCAA-4E04-4761-B401-C3CEB76335E1}"/>
              </a:ext>
            </a:extLst>
          </p:cNvPr>
          <p:cNvSpPr txBox="1"/>
          <p:nvPr/>
        </p:nvSpPr>
        <p:spPr>
          <a:xfrm>
            <a:off x="878094" y="1901692"/>
            <a:ext cx="4117341" cy="261610"/>
          </a:xfrm>
          <a:prstGeom prst="rect">
            <a:avLst/>
          </a:prstGeom>
          <a:noFill/>
        </p:spPr>
        <p:txBody>
          <a:bodyPr wrap="square" rtlCol="0">
            <a:spAutoFit/>
          </a:bodyPr>
          <a:lstStyle/>
          <a:p>
            <a:pPr algn="ctr"/>
            <a:r>
              <a:rPr lang="en-AU" sz="1050" b="1" i="1" dirty="0"/>
              <a:t>“And harder.”</a:t>
            </a:r>
          </a:p>
        </p:txBody>
      </p:sp>
      <p:sp>
        <p:nvSpPr>
          <p:cNvPr id="34" name="TextBox 33">
            <a:extLst>
              <a:ext uri="{FF2B5EF4-FFF2-40B4-BE49-F238E27FC236}">
                <a16:creationId xmlns:a16="http://schemas.microsoft.com/office/drawing/2014/main" id="{5E83A20A-9FAD-4435-B5D2-4D1C438A19A6}"/>
              </a:ext>
            </a:extLst>
          </p:cNvPr>
          <p:cNvSpPr txBox="1"/>
          <p:nvPr/>
        </p:nvSpPr>
        <p:spPr>
          <a:xfrm>
            <a:off x="6138082" y="1353597"/>
            <a:ext cx="1727304" cy="738664"/>
          </a:xfrm>
          <a:prstGeom prst="rect">
            <a:avLst/>
          </a:prstGeom>
          <a:noFill/>
        </p:spPr>
        <p:txBody>
          <a:bodyPr wrap="square" rtlCol="0">
            <a:spAutoFit/>
          </a:bodyPr>
          <a:lstStyle/>
          <a:p>
            <a:pPr algn="ctr"/>
            <a:r>
              <a:rPr lang="en-AU" sz="1050" b="1" i="1" dirty="0"/>
              <a:t>“We have a responsibility to make this world a better place.”</a:t>
            </a:r>
          </a:p>
        </p:txBody>
      </p:sp>
      <p:sp>
        <p:nvSpPr>
          <p:cNvPr id="36" name="TextBox 35">
            <a:extLst>
              <a:ext uri="{FF2B5EF4-FFF2-40B4-BE49-F238E27FC236}">
                <a16:creationId xmlns:a16="http://schemas.microsoft.com/office/drawing/2014/main" id="{018EC329-E206-4F7C-8CE0-AB3D066182A9}"/>
              </a:ext>
            </a:extLst>
          </p:cNvPr>
          <p:cNvSpPr txBox="1"/>
          <p:nvPr/>
        </p:nvSpPr>
        <p:spPr>
          <a:xfrm>
            <a:off x="7684006" y="1461631"/>
            <a:ext cx="1727304" cy="415498"/>
          </a:xfrm>
          <a:prstGeom prst="rect">
            <a:avLst/>
          </a:prstGeom>
          <a:noFill/>
        </p:spPr>
        <p:txBody>
          <a:bodyPr wrap="square" rtlCol="0">
            <a:spAutoFit/>
          </a:bodyPr>
          <a:lstStyle/>
          <a:p>
            <a:pPr algn="ctr"/>
            <a:r>
              <a:rPr lang="en-AU" sz="1050" b="1" i="1" dirty="0"/>
              <a:t>“We will always come back stronger”.</a:t>
            </a:r>
          </a:p>
        </p:txBody>
      </p:sp>
    </p:spTree>
    <p:extLst>
      <p:ext uri="{BB962C8B-B14F-4D97-AF65-F5344CB8AC3E}">
        <p14:creationId xmlns:p14="http://schemas.microsoft.com/office/powerpoint/2010/main" val="3797151298"/>
      </p:ext>
    </p:extLst>
  </p:cSld>
  <p:clrMapOvr>
    <a:masterClrMapping/>
  </p:clrMapOvr>
</p:sld>
</file>

<file path=ppt/theme/theme1.xml><?xml version="1.0" encoding="utf-8"?>
<a:theme xmlns:a="http://schemas.openxmlformats.org/drawingml/2006/main" name="1_Office Theme">
  <a:themeElements>
    <a:clrScheme name="Luma Palette">
      <a:dk1>
        <a:sysClr val="windowText" lastClr="000000"/>
      </a:dk1>
      <a:lt1>
        <a:srgbClr val="FFFFFF"/>
      </a:lt1>
      <a:dk2>
        <a:srgbClr val="595959"/>
      </a:dk2>
      <a:lt2>
        <a:srgbClr val="F2F2F2"/>
      </a:lt2>
      <a:accent1>
        <a:srgbClr val="97CDDE"/>
      </a:accent1>
      <a:accent2>
        <a:srgbClr val="A6A6A6"/>
      </a:accent2>
      <a:accent3>
        <a:srgbClr val="E1F6FB"/>
      </a:accent3>
      <a:accent4>
        <a:srgbClr val="B6EAF6"/>
      </a:accent4>
      <a:accent5>
        <a:srgbClr val="83C8CF"/>
      </a:accent5>
      <a:accent6>
        <a:srgbClr val="419FA9"/>
      </a:accent6>
      <a:hlink>
        <a:srgbClr val="419FA9"/>
      </a:hlink>
      <a:folHlink>
        <a:srgbClr val="83C8CF"/>
      </a:folHlink>
    </a:clrScheme>
    <a:fontScheme name="Luma Fonts">
      <a:majorFont>
        <a:latin typeface="Impac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79484A3C28714CBE06CBDA25C813E0" ma:contentTypeVersion="7" ma:contentTypeDescription="Create a new document." ma:contentTypeScope="" ma:versionID="0be46dc3ca499094e9e9937a1c6f3faf">
  <xsd:schema xmlns:xsd="http://www.w3.org/2001/XMLSchema" xmlns:xs="http://www.w3.org/2001/XMLSchema" xmlns:p="http://schemas.microsoft.com/office/2006/metadata/properties" xmlns:ns2="635b2705-dd3d-4c92-a117-2b0561f66a51" xmlns:ns3="9ca97c2f-ff2c-4995-bf31-39b93ec1343f" targetNamespace="http://schemas.microsoft.com/office/2006/metadata/properties" ma:root="true" ma:fieldsID="3a3c4e1abc9d5329a01b36884585559c" ns2:_="" ns3:_="">
    <xsd:import namespace="635b2705-dd3d-4c92-a117-2b0561f66a51"/>
    <xsd:import namespace="9ca97c2f-ff2c-4995-bf31-39b93ec134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2705-dd3d-4c92-a117-2b0561f66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a97c2f-ff2c-4995-bf31-39b93ec134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0B10D4-7BEA-47D6-93A2-3ACB7A74F197}">
  <ds:schemaRefs>
    <ds:schemaRef ds:uri="http://schemas.microsoft.com/sharepoint/v3/contenttype/forms"/>
  </ds:schemaRefs>
</ds:datastoreItem>
</file>

<file path=customXml/itemProps2.xml><?xml version="1.0" encoding="utf-8"?>
<ds:datastoreItem xmlns:ds="http://schemas.openxmlformats.org/officeDocument/2006/customXml" ds:itemID="{80028A4B-1A13-43D5-9BB8-2FC5F0C388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2705-dd3d-4c92-a117-2b0561f66a51"/>
    <ds:schemaRef ds:uri="9ca97c2f-ff2c-4995-bf31-39b93ec13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C3B4C9-F67E-4864-9DED-663C5166DA5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509</TotalTime>
  <Words>1577</Words>
  <Application>Microsoft Office PowerPoint</Application>
  <PresentationFormat>Widescreen</PresentationFormat>
  <Paragraphs>233</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Impact</vt:lpstr>
      <vt:lpstr>Lato Light</vt:lpstr>
      <vt:lpstr>1_Office Theme</vt:lpstr>
      <vt:lpstr>Nike: You Can’t Stop Us</vt:lpstr>
      <vt:lpstr>PowerPoint Presentation</vt:lpstr>
      <vt:lpstr>PowerPoint Presentation</vt:lpstr>
      <vt:lpstr>PowerPoint Presentation</vt:lpstr>
      <vt:lpstr>PowerPoint Presentation</vt:lpstr>
      <vt:lpstr>PowerPoint Presentation</vt:lpstr>
      <vt:lpstr>Key Performance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Nike: You Can’t Stop Us</dc:title>
  <dc:creator>Sally Joubert</dc:creator>
  <cp:lastModifiedBy>Sally Joubert</cp:lastModifiedBy>
  <cp:revision>34</cp:revision>
  <dcterms:created xsi:type="dcterms:W3CDTF">2020-08-11T03:43:43Z</dcterms:created>
  <dcterms:modified xsi:type="dcterms:W3CDTF">2020-08-11T21:19:38Z</dcterms:modified>
</cp:coreProperties>
</file>