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4"/>
  </p:sldMasterIdLst>
  <p:notesMasterIdLst>
    <p:notesMasterId r:id="rId6"/>
  </p:notesMasterIdLst>
  <p:sldIdLst>
    <p:sldId id="3041"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96" userDrawn="1">
          <p15:clr>
            <a:srgbClr val="A4A3A4"/>
          </p15:clr>
        </p15:guide>
        <p15:guide id="2" orient="horz" pos="314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95959"/>
    <a:srgbClr val="E1F6FB"/>
    <a:srgbClr val="419FA9"/>
    <a:srgbClr val="91D2E5"/>
    <a:srgbClr val="DADADA"/>
    <a:srgbClr val="83C8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2" autoAdjust="0"/>
    <p:restoredTop sz="94660"/>
  </p:normalViewPr>
  <p:slideViewPr>
    <p:cSldViewPr snapToGrid="0">
      <p:cViewPr>
        <p:scale>
          <a:sx n="87" d="100"/>
          <a:sy n="87" d="100"/>
        </p:scale>
        <p:origin x="1147" y="48"/>
      </p:cViewPr>
      <p:guideLst>
        <p:guide pos="96"/>
        <p:guide orient="horz" pos="3143"/>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6077849735568678E-2"/>
          <c:y val="3.199132999214311E-2"/>
          <c:w val="0.95218320373043386"/>
          <c:h val="0.82457277406269047"/>
        </c:manualLayout>
      </c:layout>
      <c:lineChart>
        <c:grouping val="standard"/>
        <c:varyColors val="0"/>
        <c:ser>
          <c:idx val="0"/>
          <c:order val="0"/>
          <c:tx>
            <c:strRef>
              <c:f>Sheet1!$B$1</c:f>
              <c:strCache>
                <c:ptCount val="1"/>
                <c:pt idx="0">
                  <c:v>Interested</c:v>
                </c:pt>
              </c:strCache>
            </c:strRef>
          </c:tx>
          <c:spPr>
            <a:ln w="28575" cap="rnd">
              <a:solidFill>
                <a:srgbClr val="00B0F0"/>
              </a:solidFill>
              <a:round/>
            </a:ln>
            <a:effectLst/>
          </c:spPr>
          <c:marker>
            <c:symbol val="none"/>
          </c:marker>
          <c:cat>
            <c:numRef>
              <c:f>Sheet1!$A$2:$A$32</c:f>
              <c:numCache>
                <c:formatCode>General</c:formatCode>
                <c:ptCount val="3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numCache>
            </c:numRef>
          </c:cat>
          <c:val>
            <c:numRef>
              <c:f>Sheet1!$B$2:$B$32</c:f>
              <c:numCache>
                <c:formatCode>General</c:formatCode>
                <c:ptCount val="31"/>
                <c:pt idx="0">
                  <c:v>0</c:v>
                </c:pt>
                <c:pt idx="1">
                  <c:v>10</c:v>
                </c:pt>
                <c:pt idx="2">
                  <c:v>14</c:v>
                </c:pt>
                <c:pt idx="3">
                  <c:v>8</c:v>
                </c:pt>
                <c:pt idx="4">
                  <c:v>13</c:v>
                </c:pt>
                <c:pt idx="5">
                  <c:v>11</c:v>
                </c:pt>
                <c:pt idx="6">
                  <c:v>9</c:v>
                </c:pt>
                <c:pt idx="7">
                  <c:v>6</c:v>
                </c:pt>
                <c:pt idx="8">
                  <c:v>11</c:v>
                </c:pt>
                <c:pt idx="9">
                  <c:v>5</c:v>
                </c:pt>
                <c:pt idx="10">
                  <c:v>14</c:v>
                </c:pt>
                <c:pt idx="11">
                  <c:v>4</c:v>
                </c:pt>
                <c:pt idx="12">
                  <c:v>11</c:v>
                </c:pt>
                <c:pt idx="13">
                  <c:v>8</c:v>
                </c:pt>
                <c:pt idx="14">
                  <c:v>7</c:v>
                </c:pt>
                <c:pt idx="15">
                  <c:v>7</c:v>
                </c:pt>
                <c:pt idx="16">
                  <c:v>7</c:v>
                </c:pt>
                <c:pt idx="17">
                  <c:v>11</c:v>
                </c:pt>
                <c:pt idx="18">
                  <c:v>6</c:v>
                </c:pt>
                <c:pt idx="19">
                  <c:v>7</c:v>
                </c:pt>
                <c:pt idx="20">
                  <c:v>7</c:v>
                </c:pt>
                <c:pt idx="21">
                  <c:v>7</c:v>
                </c:pt>
                <c:pt idx="22">
                  <c:v>1</c:v>
                </c:pt>
                <c:pt idx="23">
                  <c:v>3</c:v>
                </c:pt>
                <c:pt idx="24">
                  <c:v>9</c:v>
                </c:pt>
                <c:pt idx="25">
                  <c:v>8</c:v>
                </c:pt>
                <c:pt idx="26">
                  <c:v>3</c:v>
                </c:pt>
                <c:pt idx="27">
                  <c:v>10</c:v>
                </c:pt>
                <c:pt idx="28">
                  <c:v>6</c:v>
                </c:pt>
                <c:pt idx="29">
                  <c:v>4</c:v>
                </c:pt>
                <c:pt idx="30">
                  <c:v>4</c:v>
                </c:pt>
              </c:numCache>
            </c:numRef>
          </c:val>
          <c:smooth val="0"/>
          <c:extLst>
            <c:ext xmlns:c16="http://schemas.microsoft.com/office/drawing/2014/chart" uri="{C3380CC4-5D6E-409C-BE32-E72D297353CC}">
              <c16:uniqueId val="{00000000-57D4-4B1B-B519-9CB1F195920F}"/>
            </c:ext>
          </c:extLst>
        </c:ser>
        <c:ser>
          <c:idx val="1"/>
          <c:order val="1"/>
          <c:tx>
            <c:strRef>
              <c:f>Sheet1!$C$1</c:f>
              <c:strCache>
                <c:ptCount val="1"/>
                <c:pt idx="0">
                  <c:v>Bored</c:v>
                </c:pt>
              </c:strCache>
            </c:strRef>
          </c:tx>
          <c:spPr>
            <a:ln w="28575" cap="rnd">
              <a:solidFill>
                <a:srgbClr val="595959"/>
              </a:solidFill>
              <a:round/>
            </a:ln>
            <a:effectLst/>
          </c:spPr>
          <c:marker>
            <c:symbol val="none"/>
          </c:marker>
          <c:cat>
            <c:numRef>
              <c:f>Sheet1!$A$2:$A$32</c:f>
              <c:numCache>
                <c:formatCode>General</c:formatCode>
                <c:ptCount val="3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numCache>
            </c:numRef>
          </c:cat>
          <c:val>
            <c:numRef>
              <c:f>Sheet1!$C$2:$C$32</c:f>
              <c:numCache>
                <c:formatCode>General</c:formatCode>
                <c:ptCount val="31"/>
                <c:pt idx="0">
                  <c:v>0</c:v>
                </c:pt>
                <c:pt idx="1">
                  <c:v>5</c:v>
                </c:pt>
                <c:pt idx="2">
                  <c:v>9</c:v>
                </c:pt>
                <c:pt idx="3">
                  <c:v>6</c:v>
                </c:pt>
                <c:pt idx="4">
                  <c:v>2</c:v>
                </c:pt>
                <c:pt idx="5">
                  <c:v>2</c:v>
                </c:pt>
                <c:pt idx="6">
                  <c:v>3</c:v>
                </c:pt>
                <c:pt idx="7">
                  <c:v>1</c:v>
                </c:pt>
                <c:pt idx="8">
                  <c:v>6</c:v>
                </c:pt>
                <c:pt idx="9">
                  <c:v>7</c:v>
                </c:pt>
                <c:pt idx="10">
                  <c:v>7</c:v>
                </c:pt>
                <c:pt idx="11">
                  <c:v>4</c:v>
                </c:pt>
                <c:pt idx="12">
                  <c:v>6</c:v>
                </c:pt>
                <c:pt idx="13">
                  <c:v>3</c:v>
                </c:pt>
                <c:pt idx="14">
                  <c:v>3</c:v>
                </c:pt>
                <c:pt idx="15">
                  <c:v>6</c:v>
                </c:pt>
                <c:pt idx="16">
                  <c:v>5</c:v>
                </c:pt>
                <c:pt idx="17">
                  <c:v>8</c:v>
                </c:pt>
                <c:pt idx="18">
                  <c:v>6</c:v>
                </c:pt>
                <c:pt idx="19">
                  <c:v>3</c:v>
                </c:pt>
                <c:pt idx="20">
                  <c:v>9</c:v>
                </c:pt>
                <c:pt idx="21">
                  <c:v>3</c:v>
                </c:pt>
                <c:pt idx="22">
                  <c:v>5</c:v>
                </c:pt>
                <c:pt idx="23">
                  <c:v>5</c:v>
                </c:pt>
                <c:pt idx="24">
                  <c:v>4</c:v>
                </c:pt>
                <c:pt idx="25">
                  <c:v>6</c:v>
                </c:pt>
                <c:pt idx="26">
                  <c:v>5</c:v>
                </c:pt>
                <c:pt idx="27">
                  <c:v>5</c:v>
                </c:pt>
                <c:pt idx="28">
                  <c:v>4</c:v>
                </c:pt>
                <c:pt idx="29">
                  <c:v>4</c:v>
                </c:pt>
                <c:pt idx="30">
                  <c:v>1</c:v>
                </c:pt>
              </c:numCache>
            </c:numRef>
          </c:val>
          <c:smooth val="0"/>
          <c:extLst>
            <c:ext xmlns:c16="http://schemas.microsoft.com/office/drawing/2014/chart" uri="{C3380CC4-5D6E-409C-BE32-E72D297353CC}">
              <c16:uniqueId val="{00000001-57D4-4B1B-B519-9CB1F195920F}"/>
            </c:ext>
          </c:extLst>
        </c:ser>
        <c:ser>
          <c:idx val="2"/>
          <c:order val="2"/>
          <c:tx>
            <c:strRef>
              <c:f>Sheet1!$D$1</c:f>
              <c:strCache>
                <c:ptCount val="1"/>
                <c:pt idx="0">
                  <c:v>Happy</c:v>
                </c:pt>
              </c:strCache>
            </c:strRef>
          </c:tx>
          <c:spPr>
            <a:ln w="28575" cap="rnd">
              <a:solidFill>
                <a:srgbClr val="8BCFE3"/>
              </a:solidFill>
              <a:round/>
            </a:ln>
            <a:effectLst/>
          </c:spPr>
          <c:marker>
            <c:symbol val="none"/>
          </c:marker>
          <c:cat>
            <c:numRef>
              <c:f>Sheet1!$A$2:$A$32</c:f>
              <c:numCache>
                <c:formatCode>General</c:formatCode>
                <c:ptCount val="3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numCache>
            </c:numRef>
          </c:cat>
          <c:val>
            <c:numRef>
              <c:f>Sheet1!$D$2:$D$32</c:f>
              <c:numCache>
                <c:formatCode>General</c:formatCode>
                <c:ptCount val="31"/>
                <c:pt idx="0">
                  <c:v>0</c:v>
                </c:pt>
                <c:pt idx="1">
                  <c:v>0</c:v>
                </c:pt>
                <c:pt idx="2">
                  <c:v>3</c:v>
                </c:pt>
                <c:pt idx="3">
                  <c:v>1</c:v>
                </c:pt>
                <c:pt idx="4">
                  <c:v>2</c:v>
                </c:pt>
                <c:pt idx="5">
                  <c:v>4</c:v>
                </c:pt>
                <c:pt idx="6">
                  <c:v>1</c:v>
                </c:pt>
                <c:pt idx="7">
                  <c:v>1</c:v>
                </c:pt>
                <c:pt idx="8">
                  <c:v>3</c:v>
                </c:pt>
                <c:pt idx="9">
                  <c:v>7</c:v>
                </c:pt>
                <c:pt idx="10">
                  <c:v>2</c:v>
                </c:pt>
                <c:pt idx="11">
                  <c:v>10</c:v>
                </c:pt>
                <c:pt idx="12">
                  <c:v>7</c:v>
                </c:pt>
                <c:pt idx="13">
                  <c:v>6</c:v>
                </c:pt>
                <c:pt idx="14">
                  <c:v>2</c:v>
                </c:pt>
                <c:pt idx="15">
                  <c:v>6</c:v>
                </c:pt>
                <c:pt idx="16">
                  <c:v>2</c:v>
                </c:pt>
                <c:pt idx="17">
                  <c:v>5</c:v>
                </c:pt>
                <c:pt idx="18">
                  <c:v>10</c:v>
                </c:pt>
                <c:pt idx="19">
                  <c:v>6</c:v>
                </c:pt>
                <c:pt idx="20">
                  <c:v>16</c:v>
                </c:pt>
                <c:pt idx="21">
                  <c:v>6</c:v>
                </c:pt>
                <c:pt idx="22">
                  <c:v>10</c:v>
                </c:pt>
                <c:pt idx="23">
                  <c:v>12</c:v>
                </c:pt>
                <c:pt idx="24">
                  <c:v>4</c:v>
                </c:pt>
                <c:pt idx="25">
                  <c:v>7</c:v>
                </c:pt>
                <c:pt idx="26">
                  <c:v>7</c:v>
                </c:pt>
                <c:pt idx="27">
                  <c:v>6</c:v>
                </c:pt>
                <c:pt idx="28">
                  <c:v>9</c:v>
                </c:pt>
                <c:pt idx="29">
                  <c:v>17</c:v>
                </c:pt>
                <c:pt idx="30">
                  <c:v>2</c:v>
                </c:pt>
              </c:numCache>
            </c:numRef>
          </c:val>
          <c:smooth val="0"/>
          <c:extLst>
            <c:ext xmlns:c16="http://schemas.microsoft.com/office/drawing/2014/chart" uri="{C3380CC4-5D6E-409C-BE32-E72D297353CC}">
              <c16:uniqueId val="{00000002-57D4-4B1B-B519-9CB1F195920F}"/>
            </c:ext>
          </c:extLst>
        </c:ser>
        <c:ser>
          <c:idx val="3"/>
          <c:order val="3"/>
          <c:tx>
            <c:strRef>
              <c:f>Sheet1!$E$1</c:f>
              <c:strCache>
                <c:ptCount val="1"/>
                <c:pt idx="0">
                  <c:v>Annoyed</c:v>
                </c:pt>
              </c:strCache>
            </c:strRef>
          </c:tx>
          <c:spPr>
            <a:ln w="28575" cap="rnd">
              <a:solidFill>
                <a:srgbClr val="E7E6E6">
                  <a:lumMod val="75000"/>
                </a:srgbClr>
              </a:solidFill>
              <a:round/>
            </a:ln>
            <a:effectLst/>
          </c:spPr>
          <c:marker>
            <c:symbol val="none"/>
          </c:marker>
          <c:cat>
            <c:numRef>
              <c:f>Sheet1!$A$2:$A$32</c:f>
              <c:numCache>
                <c:formatCode>General</c:formatCode>
                <c:ptCount val="3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numCache>
            </c:numRef>
          </c:cat>
          <c:val>
            <c:numRef>
              <c:f>Sheet1!$E$2:$E$32</c:f>
              <c:numCache>
                <c:formatCode>General</c:formatCode>
                <c:ptCount val="31"/>
                <c:pt idx="0">
                  <c:v>0</c:v>
                </c:pt>
                <c:pt idx="1">
                  <c:v>0</c:v>
                </c:pt>
                <c:pt idx="2">
                  <c:v>1</c:v>
                </c:pt>
                <c:pt idx="3">
                  <c:v>2</c:v>
                </c:pt>
                <c:pt idx="4">
                  <c:v>2</c:v>
                </c:pt>
                <c:pt idx="5">
                  <c:v>1</c:v>
                </c:pt>
                <c:pt idx="6">
                  <c:v>1</c:v>
                </c:pt>
                <c:pt idx="7">
                  <c:v>1</c:v>
                </c:pt>
                <c:pt idx="8">
                  <c:v>2</c:v>
                </c:pt>
                <c:pt idx="9">
                  <c:v>2</c:v>
                </c:pt>
                <c:pt idx="10">
                  <c:v>1</c:v>
                </c:pt>
                <c:pt idx="11">
                  <c:v>2</c:v>
                </c:pt>
                <c:pt idx="12">
                  <c:v>4</c:v>
                </c:pt>
                <c:pt idx="13">
                  <c:v>0</c:v>
                </c:pt>
                <c:pt idx="14">
                  <c:v>7</c:v>
                </c:pt>
                <c:pt idx="15">
                  <c:v>4</c:v>
                </c:pt>
                <c:pt idx="16">
                  <c:v>0</c:v>
                </c:pt>
                <c:pt idx="17">
                  <c:v>2</c:v>
                </c:pt>
                <c:pt idx="18">
                  <c:v>4</c:v>
                </c:pt>
                <c:pt idx="19">
                  <c:v>7</c:v>
                </c:pt>
                <c:pt idx="20">
                  <c:v>0</c:v>
                </c:pt>
                <c:pt idx="21">
                  <c:v>5</c:v>
                </c:pt>
                <c:pt idx="22">
                  <c:v>4</c:v>
                </c:pt>
                <c:pt idx="23">
                  <c:v>5</c:v>
                </c:pt>
                <c:pt idx="24">
                  <c:v>2</c:v>
                </c:pt>
                <c:pt idx="25">
                  <c:v>0</c:v>
                </c:pt>
                <c:pt idx="26">
                  <c:v>3</c:v>
                </c:pt>
                <c:pt idx="27">
                  <c:v>1</c:v>
                </c:pt>
                <c:pt idx="28">
                  <c:v>4</c:v>
                </c:pt>
                <c:pt idx="29">
                  <c:v>1</c:v>
                </c:pt>
                <c:pt idx="30">
                  <c:v>1</c:v>
                </c:pt>
              </c:numCache>
            </c:numRef>
          </c:val>
          <c:smooth val="0"/>
          <c:extLst>
            <c:ext xmlns:c16="http://schemas.microsoft.com/office/drawing/2014/chart" uri="{C3380CC4-5D6E-409C-BE32-E72D297353CC}">
              <c16:uniqueId val="{00000003-57D4-4B1B-B519-9CB1F195920F}"/>
            </c:ext>
          </c:extLst>
        </c:ser>
        <c:dLbls>
          <c:showLegendKey val="0"/>
          <c:showVal val="0"/>
          <c:showCatName val="0"/>
          <c:showSerName val="0"/>
          <c:showPercent val="0"/>
          <c:showBubbleSize val="0"/>
        </c:dLbls>
        <c:smooth val="0"/>
        <c:axId val="926463808"/>
        <c:axId val="1587363264"/>
      </c:lineChart>
      <c:catAx>
        <c:axId val="926463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587363264"/>
        <c:crosses val="autoZero"/>
        <c:auto val="1"/>
        <c:lblAlgn val="ctr"/>
        <c:lblOffset val="100"/>
        <c:noMultiLvlLbl val="0"/>
      </c:catAx>
      <c:valAx>
        <c:axId val="1587363264"/>
        <c:scaling>
          <c:orientation val="minMax"/>
          <c:max val="2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926463808"/>
        <c:crosses val="autoZero"/>
        <c:crossBetween val="between"/>
      </c:valAx>
      <c:spPr>
        <a:noFill/>
        <a:ln w="25400">
          <a:noFill/>
        </a:ln>
        <a:effectLst/>
      </c:spPr>
    </c:plotArea>
    <c:legend>
      <c:legendPos val="b"/>
      <c:layout>
        <c:manualLayout>
          <c:xMode val="edge"/>
          <c:yMode val="edge"/>
          <c:x val="0.1676612617260283"/>
          <c:y val="0.88510436268766934"/>
          <c:w val="0.66864346956311149"/>
          <c:h val="0.1148957335080589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BEC82-C0A3-4EE4-8A23-5C08F19CFBC5}" type="datetimeFigureOut">
              <a:rPr lang="en-AU" smtClean="0"/>
              <a:t>6/08/2020</a:t>
            </a:fld>
            <a:endParaRPr lang="en-AU"/>
          </a:p>
        </p:txBody>
      </p:sp>
      <p:sp>
        <p:nvSpPr>
          <p:cNvPr id="4" name="Slide Image Placeholder 3"/>
          <p:cNvSpPr>
            <a:spLocks noGrp="1" noRot="1" noChangeAspect="1"/>
          </p:cNvSpPr>
          <p:nvPr>
            <p:ph type="sldImg" idx="2"/>
          </p:nvPr>
        </p:nvSpPr>
        <p:spPr>
          <a:xfrm>
            <a:off x="2362200" y="1143000"/>
            <a:ext cx="21336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96E900-22DA-4C92-A7D0-AF44B03B1E2A}" type="slidenum">
              <a:rPr lang="en-AU" smtClean="0"/>
              <a:t>‹#›</a:t>
            </a:fld>
            <a:endParaRPr lang="en-AU"/>
          </a:p>
        </p:txBody>
      </p:sp>
    </p:spTree>
    <p:extLst>
      <p:ext uri="{BB962C8B-B14F-4D97-AF65-F5344CB8AC3E}">
        <p14:creationId xmlns:p14="http://schemas.microsoft.com/office/powerpoint/2010/main" val="3789902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0675C9-4A8F-47C7-B5CB-92CB75F6B2CB}" type="datetime1">
              <a:rPr lang="en-AU" smtClean="0"/>
              <a:t>6/08/2020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36A07F-1864-4503-AB4B-AEADCDE171ED}" type="slidenum">
              <a:rPr lang="en-AU" smtClean="0"/>
              <a:t>‹#›</a:t>
            </a:fld>
            <a:endParaRPr lang="en-AU"/>
          </a:p>
        </p:txBody>
      </p:sp>
    </p:spTree>
    <p:extLst>
      <p:ext uri="{BB962C8B-B14F-4D97-AF65-F5344CB8AC3E}">
        <p14:creationId xmlns:p14="http://schemas.microsoft.com/office/powerpoint/2010/main" val="562708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36A07F-1864-4503-AB4B-AEADCDE171ED}" type="slidenum">
              <a:rPr lang="en-AU" smtClean="0"/>
              <a:t>‹#›</a:t>
            </a:fld>
            <a:endParaRPr lang="en-AU"/>
          </a:p>
        </p:txBody>
      </p:sp>
    </p:spTree>
    <p:extLst>
      <p:ext uri="{BB962C8B-B14F-4D97-AF65-F5344CB8AC3E}">
        <p14:creationId xmlns:p14="http://schemas.microsoft.com/office/powerpoint/2010/main" val="237039275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36A07F-1864-4503-AB4B-AEADCDE171ED}" type="slidenum">
              <a:rPr lang="en-AU" smtClean="0"/>
              <a:t>‹#›</a:t>
            </a:fld>
            <a:endParaRPr lang="en-AU"/>
          </a:p>
        </p:txBody>
      </p:sp>
    </p:spTree>
    <p:extLst>
      <p:ext uri="{BB962C8B-B14F-4D97-AF65-F5344CB8AC3E}">
        <p14:creationId xmlns:p14="http://schemas.microsoft.com/office/powerpoint/2010/main" val="73681899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07">
    <p:spTree>
      <p:nvGrpSpPr>
        <p:cNvPr id="1" name=""/>
        <p:cNvGrpSpPr/>
        <p:nvPr/>
      </p:nvGrpSpPr>
      <p:grpSpPr>
        <a:xfrm>
          <a:off x="0" y="0"/>
          <a:ext cx="0" cy="0"/>
          <a:chOff x="0" y="0"/>
          <a:chExt cx="0" cy="0"/>
        </a:xfrm>
      </p:grpSpPr>
    </p:spTree>
    <p:extLst>
      <p:ext uri="{BB962C8B-B14F-4D97-AF65-F5344CB8AC3E}">
        <p14:creationId xmlns:p14="http://schemas.microsoft.com/office/powerpoint/2010/main" val="808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4">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3490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0">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3639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2">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3612D0A-B55D-4AC3-A778-066EC0EC1647}"/>
              </a:ext>
            </a:extLst>
          </p:cNvPr>
          <p:cNvSpPr/>
          <p:nvPr userDrawn="1"/>
        </p:nvSpPr>
        <p:spPr>
          <a:xfrm>
            <a:off x="3174885" y="418488"/>
            <a:ext cx="533241" cy="4998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625302" eaLnBrk="1" fontAlgn="auto" hangingPunct="1">
              <a:spcBef>
                <a:spcPts val="0"/>
              </a:spcBef>
              <a:spcAft>
                <a:spcPts val="0"/>
              </a:spcAft>
              <a:defRPr/>
            </a:pPr>
            <a:endParaRPr lang="en-US" sz="1600"/>
          </a:p>
        </p:txBody>
      </p:sp>
    </p:spTree>
    <p:extLst>
      <p:ext uri="{BB962C8B-B14F-4D97-AF65-F5344CB8AC3E}">
        <p14:creationId xmlns:p14="http://schemas.microsoft.com/office/powerpoint/2010/main" val="3749543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4">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38BE105-DF01-4016-B6A2-FF62FB56E8C6}"/>
              </a:ext>
            </a:extLst>
          </p:cNvPr>
          <p:cNvSpPr/>
          <p:nvPr userDrawn="1"/>
        </p:nvSpPr>
        <p:spPr>
          <a:xfrm>
            <a:off x="3174885" y="418488"/>
            <a:ext cx="533241" cy="4998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625302" eaLnBrk="1" fontAlgn="auto" hangingPunct="1">
              <a:spcBef>
                <a:spcPts val="0"/>
              </a:spcBef>
              <a:spcAft>
                <a:spcPts val="0"/>
              </a:spcAft>
              <a:defRPr/>
            </a:pPr>
            <a:endParaRPr lang="en-US" sz="1600"/>
          </a:p>
        </p:txBody>
      </p:sp>
    </p:spTree>
    <p:extLst>
      <p:ext uri="{BB962C8B-B14F-4D97-AF65-F5344CB8AC3E}">
        <p14:creationId xmlns:p14="http://schemas.microsoft.com/office/powerpoint/2010/main" val="1290584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6">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8462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E93AE1-314D-4B72-A5CB-BF08B11FEEFD}" type="datetime1">
              <a:rPr lang="en-AU" smtClean="0"/>
              <a:t>6/08/2020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36A07F-1864-4503-AB4B-AEADCDE171ED}" type="slidenum">
              <a:rPr lang="en-AU" smtClean="0"/>
              <a:t>‹#›</a:t>
            </a:fld>
            <a:endParaRPr lang="en-AU"/>
          </a:p>
        </p:txBody>
      </p:sp>
    </p:spTree>
    <p:extLst>
      <p:ext uri="{BB962C8B-B14F-4D97-AF65-F5344CB8AC3E}">
        <p14:creationId xmlns:p14="http://schemas.microsoft.com/office/powerpoint/2010/main" val="1783993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36A07F-1864-4503-AB4B-AEADCDE171ED}" type="slidenum">
              <a:rPr lang="en-AU" smtClean="0"/>
              <a:t>‹#›</a:t>
            </a:fld>
            <a:endParaRPr lang="en-AU"/>
          </a:p>
        </p:txBody>
      </p:sp>
    </p:spTree>
    <p:extLst>
      <p:ext uri="{BB962C8B-B14F-4D97-AF65-F5344CB8AC3E}">
        <p14:creationId xmlns:p14="http://schemas.microsoft.com/office/powerpoint/2010/main" val="93729206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8/6/2020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36A07F-1864-4503-AB4B-AEADCDE171ED}" type="slidenum">
              <a:rPr lang="en-AU" smtClean="0"/>
              <a:t>‹#›</a:t>
            </a:fld>
            <a:endParaRPr lang="en-AU"/>
          </a:p>
        </p:txBody>
      </p:sp>
    </p:spTree>
    <p:extLst>
      <p:ext uri="{BB962C8B-B14F-4D97-AF65-F5344CB8AC3E}">
        <p14:creationId xmlns:p14="http://schemas.microsoft.com/office/powerpoint/2010/main" val="3780555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8/6/2020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36A07F-1864-4503-AB4B-AEADCDE171ED}" type="slidenum">
              <a:rPr lang="en-AU" smtClean="0"/>
              <a:t>‹#›</a:t>
            </a:fld>
            <a:endParaRPr lang="en-AU"/>
          </a:p>
        </p:txBody>
      </p:sp>
    </p:spTree>
    <p:extLst>
      <p:ext uri="{BB962C8B-B14F-4D97-AF65-F5344CB8AC3E}">
        <p14:creationId xmlns:p14="http://schemas.microsoft.com/office/powerpoint/2010/main" val="216675540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1C8E29-3782-4B34-8381-4885C0EAA4AF}" type="datetime1">
              <a:rPr lang="en-AU" smtClean="0"/>
              <a:t>6/08/2020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A36A07F-1864-4503-AB4B-AEADCDE171ED}" type="slidenum">
              <a:rPr lang="en-AU" smtClean="0"/>
              <a:t>‹#›</a:t>
            </a:fld>
            <a:endParaRPr lang="en-AU"/>
          </a:p>
        </p:txBody>
      </p:sp>
    </p:spTree>
    <p:extLst>
      <p:ext uri="{BB962C8B-B14F-4D97-AF65-F5344CB8AC3E}">
        <p14:creationId xmlns:p14="http://schemas.microsoft.com/office/powerpoint/2010/main" val="423446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8/6/2020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36A07F-1864-4503-AB4B-AEADCDE171ED}" type="slidenum">
              <a:rPr lang="en-AU" smtClean="0"/>
              <a:t>‹#›</a:t>
            </a:fld>
            <a:endParaRPr lang="en-AU"/>
          </a:p>
        </p:txBody>
      </p:sp>
    </p:spTree>
    <p:extLst>
      <p:ext uri="{BB962C8B-B14F-4D97-AF65-F5344CB8AC3E}">
        <p14:creationId xmlns:p14="http://schemas.microsoft.com/office/powerpoint/2010/main" val="421985228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8/6/2020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36A07F-1864-4503-AB4B-AEADCDE171ED}" type="slidenum">
              <a:rPr lang="en-AU" smtClean="0"/>
              <a:t>‹#›</a:t>
            </a:fld>
            <a:endParaRPr lang="en-AU"/>
          </a:p>
        </p:txBody>
      </p:sp>
    </p:spTree>
    <p:extLst>
      <p:ext uri="{BB962C8B-B14F-4D97-AF65-F5344CB8AC3E}">
        <p14:creationId xmlns:p14="http://schemas.microsoft.com/office/powerpoint/2010/main" val="411217111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8/6/2020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36A07F-1864-4503-AB4B-AEADCDE171ED}" type="slidenum">
              <a:rPr lang="en-AU" smtClean="0"/>
              <a:t>‹#›</a:t>
            </a:fld>
            <a:endParaRPr lang="en-AU"/>
          </a:p>
        </p:txBody>
      </p:sp>
    </p:spTree>
    <p:extLst>
      <p:ext uri="{BB962C8B-B14F-4D97-AF65-F5344CB8AC3E}">
        <p14:creationId xmlns:p14="http://schemas.microsoft.com/office/powerpoint/2010/main" val="340873775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8/6/2020</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A36A07F-1864-4503-AB4B-AEADCDE171ED}" type="slidenum">
              <a:rPr lang="en-AU" smtClean="0"/>
              <a:t>‹#›</a:t>
            </a:fld>
            <a:endParaRPr lang="en-AU"/>
          </a:p>
        </p:txBody>
      </p:sp>
      <p:pic>
        <p:nvPicPr>
          <p:cNvPr id="7" name="Picture 11" descr="Luma-logo-blue-square-new.jpg">
            <a:extLst>
              <a:ext uri="{FF2B5EF4-FFF2-40B4-BE49-F238E27FC236}">
                <a16:creationId xmlns:a16="http://schemas.microsoft.com/office/drawing/2014/main" id="{BE8F0C24-88CB-4951-B9ED-8F07BBEE4FE6}"/>
              </a:ext>
            </a:extLst>
          </p:cNvPr>
          <p:cNvPicPr>
            <a:picLocks noChangeAspect="1" noChangeArrowheads="1"/>
          </p:cNvPicPr>
          <p:nvPr userDrawn="1"/>
        </p:nvPicPr>
        <p:blipFill>
          <a:blip r:embed="rId19">
            <a:extLst>
              <a:ext uri="{28A0092B-C50C-407E-A947-70E740481C1C}">
                <a14:useLocalDpi xmlns:a14="http://schemas.microsoft.com/office/drawing/2010/main" val="0"/>
              </a:ext>
            </a:extLst>
          </a:blip>
          <a:srcRect t="47987"/>
          <a:stretch>
            <a:fillRect/>
          </a:stretch>
        </p:blipFill>
        <p:spPr bwMode="auto">
          <a:xfrm>
            <a:off x="5504801" y="9326881"/>
            <a:ext cx="1112383" cy="452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6850629"/>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674" r:id="rId12"/>
    <p:sldLayoutId id="2147483678" r:id="rId13"/>
    <p:sldLayoutId id="2147483696" r:id="rId14"/>
    <p:sldLayoutId id="2147483698" r:id="rId15"/>
    <p:sldLayoutId id="2147483700" r:id="rId16"/>
    <p:sldLayoutId id="2147483702" r:id="rId17"/>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hyperlink" Target="Luma_Case%20Study_ALDI_Report_23.07.20.pptx" TargetMode="External"/><Relationship Id="rId3" Type="http://schemas.microsoft.com/office/2007/relationships/hdphoto" Target="../media/hdphoto1.wdp"/><Relationship Id="rId7" Type="http://schemas.openxmlformats.org/officeDocument/2006/relationships/image" Target="../media/image4.jpeg"/><Relationship Id="rId12"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chart" Target="../charts/chart1.xml"/><Relationship Id="rId15" Type="http://schemas.openxmlformats.org/officeDocument/2006/relationships/hyperlink" Target="https://www.youtube.com/watch?v=3o0rxR4dIzs" TargetMode="External"/><Relationship Id="rId10" Type="http://schemas.openxmlformats.org/officeDocument/2006/relationships/image" Target="../media/image7.jpeg"/><Relationship Id="rId4" Type="http://schemas.openxmlformats.org/officeDocument/2006/relationships/image" Target="../media/image1.jpeg"/><Relationship Id="rId9" Type="http://schemas.openxmlformats.org/officeDocument/2006/relationships/image" Target="../media/image6.jpeg"/><Relationship Id="rId14" Type="http://schemas.openxmlformats.org/officeDocument/2006/relationships/hyperlink" Target="https://www.youtube.com/watch?v=y-CGN5TrDT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0CB9ED9-00B1-4847-8196-F190E72019E9}"/>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Lst>
          </a:blip>
          <a:srcRect t="15301" b="24046"/>
          <a:stretch/>
        </p:blipFill>
        <p:spPr>
          <a:xfrm>
            <a:off x="0" y="0"/>
            <a:ext cx="6858000" cy="2340429"/>
          </a:xfrm>
          <a:prstGeom prst="rect">
            <a:avLst/>
          </a:prstGeom>
        </p:spPr>
      </p:pic>
      <p:sp>
        <p:nvSpPr>
          <p:cNvPr id="10" name="Прямоугольник 39">
            <a:extLst>
              <a:ext uri="{FF2B5EF4-FFF2-40B4-BE49-F238E27FC236}">
                <a16:creationId xmlns:a16="http://schemas.microsoft.com/office/drawing/2014/main" id="{4F5471BC-A09A-45EB-932B-62E30894B3B7}"/>
              </a:ext>
            </a:extLst>
          </p:cNvPr>
          <p:cNvSpPr/>
          <p:nvPr/>
        </p:nvSpPr>
        <p:spPr>
          <a:xfrm>
            <a:off x="0" y="9306838"/>
            <a:ext cx="6858000" cy="599162"/>
          </a:xfrm>
          <a:prstGeom prst="rect">
            <a:avLst/>
          </a:prstGeom>
          <a:solidFill>
            <a:srgbClr val="8BCFE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641033">
              <a:defRPr/>
            </a:pPr>
            <a:endParaRPr lang="en-US" sz="2600">
              <a:solidFill>
                <a:prstClr val="white"/>
              </a:solidFill>
              <a:latin typeface="Calibri" panose="020F0502020204030204"/>
            </a:endParaRPr>
          </a:p>
        </p:txBody>
      </p:sp>
      <p:sp>
        <p:nvSpPr>
          <p:cNvPr id="3" name="Прямоугольник 39">
            <a:extLst>
              <a:ext uri="{FF2B5EF4-FFF2-40B4-BE49-F238E27FC236}">
                <a16:creationId xmlns:a16="http://schemas.microsoft.com/office/drawing/2014/main" id="{421255F9-5835-464D-927B-3F8813DFA649}"/>
              </a:ext>
            </a:extLst>
          </p:cNvPr>
          <p:cNvSpPr/>
          <p:nvPr/>
        </p:nvSpPr>
        <p:spPr>
          <a:xfrm>
            <a:off x="272141" y="1782208"/>
            <a:ext cx="2939144" cy="4623184"/>
          </a:xfrm>
          <a:prstGeom prst="rect">
            <a:avLst/>
          </a:prstGeom>
          <a:solidFill>
            <a:srgbClr val="8BCFE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641033">
              <a:defRPr/>
            </a:pPr>
            <a:endParaRPr lang="en-US" sz="2600">
              <a:solidFill>
                <a:prstClr val="white"/>
              </a:solidFill>
              <a:latin typeface="Calibri" panose="020F0502020204030204"/>
            </a:endParaRPr>
          </a:p>
        </p:txBody>
      </p:sp>
      <p:sp>
        <p:nvSpPr>
          <p:cNvPr id="8" name="TextBox 7">
            <a:extLst>
              <a:ext uri="{FF2B5EF4-FFF2-40B4-BE49-F238E27FC236}">
                <a16:creationId xmlns:a16="http://schemas.microsoft.com/office/drawing/2014/main" id="{ACA75BCF-EFB6-460F-8FAA-F14831BBC4F9}"/>
              </a:ext>
            </a:extLst>
          </p:cNvPr>
          <p:cNvSpPr txBox="1"/>
          <p:nvPr/>
        </p:nvSpPr>
        <p:spPr>
          <a:xfrm>
            <a:off x="315684" y="1887722"/>
            <a:ext cx="2852058" cy="707886"/>
          </a:xfrm>
          <a:prstGeom prst="rect">
            <a:avLst/>
          </a:prstGeom>
          <a:noFill/>
        </p:spPr>
        <p:txBody>
          <a:bodyPr wrap="square" rtlCol="0">
            <a:spAutoFit/>
          </a:bodyPr>
          <a:lstStyle/>
          <a:p>
            <a:pPr algn="ctr"/>
            <a:r>
              <a:rPr lang="en-AU" sz="2400" dirty="0">
                <a:solidFill>
                  <a:schemeClr val="bg1"/>
                </a:solidFill>
                <a:latin typeface="Impact" panose="020B0806030902050204" pitchFamily="34" charset="0"/>
              </a:rPr>
              <a:t>Advertising Insights</a:t>
            </a:r>
          </a:p>
          <a:p>
            <a:pPr algn="ctr"/>
            <a:r>
              <a:rPr lang="en-AU" sz="1600" dirty="0">
                <a:latin typeface="Impact" panose="020B0806030902050204" pitchFamily="34" charset="0"/>
              </a:rPr>
              <a:t>Aldi  Helicopter</a:t>
            </a:r>
          </a:p>
        </p:txBody>
      </p:sp>
      <p:pic>
        <p:nvPicPr>
          <p:cNvPr id="12" name="Picture 11" descr="Luma-logo-blue-square-new.jpg">
            <a:extLst>
              <a:ext uri="{FF2B5EF4-FFF2-40B4-BE49-F238E27FC236}">
                <a16:creationId xmlns:a16="http://schemas.microsoft.com/office/drawing/2014/main" id="{B80C4B6C-2112-4A29-A23F-17F2801C8C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47987"/>
          <a:stretch>
            <a:fillRect/>
          </a:stretch>
        </p:blipFill>
        <p:spPr bwMode="auto">
          <a:xfrm>
            <a:off x="5626721" y="9380289"/>
            <a:ext cx="1112383" cy="452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855C07A7-8784-41E9-A020-0E50CC10F397}"/>
              </a:ext>
            </a:extLst>
          </p:cNvPr>
          <p:cNvSpPr txBox="1"/>
          <p:nvPr/>
        </p:nvSpPr>
        <p:spPr>
          <a:xfrm>
            <a:off x="4060370" y="1056725"/>
            <a:ext cx="1948545" cy="1184940"/>
          </a:xfrm>
          <a:prstGeom prst="rect">
            <a:avLst/>
          </a:prstGeom>
          <a:noFill/>
        </p:spPr>
        <p:txBody>
          <a:bodyPr wrap="square" rtlCol="0">
            <a:spAutoFit/>
          </a:bodyPr>
          <a:lstStyle/>
          <a:p>
            <a:pPr algn="ctr"/>
            <a:r>
              <a:rPr lang="en-AU" sz="4800" dirty="0">
                <a:solidFill>
                  <a:schemeClr val="bg1"/>
                </a:solidFill>
                <a:latin typeface="Impact" panose="020B0806030902050204" pitchFamily="34" charset="0"/>
              </a:rPr>
              <a:t>49%</a:t>
            </a:r>
          </a:p>
          <a:p>
            <a:pPr algn="ctr"/>
            <a:r>
              <a:rPr lang="en-AU" sz="1200" dirty="0" err="1">
                <a:solidFill>
                  <a:schemeClr val="bg1"/>
                </a:solidFill>
                <a:latin typeface="Impact" panose="020B0806030902050204" pitchFamily="34" charset="0"/>
              </a:rPr>
              <a:t>add+impact</a:t>
            </a:r>
            <a:r>
              <a:rPr lang="en-AU" sz="1200" baseline="30000" dirty="0">
                <a:solidFill>
                  <a:schemeClr val="bg1"/>
                </a:solidFill>
                <a:latin typeface="Impact" panose="020B0806030902050204" pitchFamily="34" charset="0"/>
              </a:rPr>
              <a:t>®</a:t>
            </a:r>
            <a:r>
              <a:rPr lang="en-AU" sz="1200" dirty="0">
                <a:solidFill>
                  <a:schemeClr val="bg1"/>
                </a:solidFill>
                <a:latin typeface="Impact" panose="020B0806030902050204" pitchFamily="34" charset="0"/>
              </a:rPr>
              <a:t> </a:t>
            </a:r>
          </a:p>
          <a:p>
            <a:pPr algn="ctr"/>
            <a:r>
              <a:rPr lang="en-AU" sz="1100" dirty="0">
                <a:solidFill>
                  <a:schemeClr val="bg1"/>
                </a:solidFill>
                <a:latin typeface="Impact" panose="020B0806030902050204" pitchFamily="34" charset="0"/>
              </a:rPr>
              <a:t>Effectiveness Score</a:t>
            </a:r>
            <a:endParaRPr lang="en-AU" sz="1600" dirty="0">
              <a:solidFill>
                <a:schemeClr val="bg1"/>
              </a:solidFill>
              <a:latin typeface="Impact" panose="020B0806030902050204" pitchFamily="34" charset="0"/>
            </a:endParaRPr>
          </a:p>
        </p:txBody>
      </p:sp>
      <p:sp>
        <p:nvSpPr>
          <p:cNvPr id="14" name="TextBox 13">
            <a:extLst>
              <a:ext uri="{FF2B5EF4-FFF2-40B4-BE49-F238E27FC236}">
                <a16:creationId xmlns:a16="http://schemas.microsoft.com/office/drawing/2014/main" id="{700D9D16-8A88-409D-8781-CFAF9A377EB7}"/>
              </a:ext>
            </a:extLst>
          </p:cNvPr>
          <p:cNvSpPr txBox="1"/>
          <p:nvPr/>
        </p:nvSpPr>
        <p:spPr>
          <a:xfrm>
            <a:off x="297945" y="2701122"/>
            <a:ext cx="2833985" cy="4319131"/>
          </a:xfrm>
          <a:prstGeom prst="rect">
            <a:avLst/>
          </a:prstGeom>
          <a:noFill/>
        </p:spPr>
        <p:txBody>
          <a:bodyPr wrap="square">
            <a:spAutoFit/>
          </a:bodyPr>
          <a:lstStyle/>
          <a:p>
            <a:pPr>
              <a:spcAft>
                <a:spcPts val="1068"/>
              </a:spcAft>
            </a:pPr>
            <a:r>
              <a:rPr lang="en-AU" sz="1400" dirty="0">
                <a:solidFill>
                  <a:schemeClr val="bg1"/>
                </a:solidFill>
                <a:latin typeface="Century Gothic" panose="020B0502020202020204" pitchFamily="34" charset="0"/>
              </a:rPr>
              <a:t>Aldi’s Helicopter is effective particularly when compared to other retail ads.</a:t>
            </a:r>
          </a:p>
          <a:p>
            <a:pPr>
              <a:spcAft>
                <a:spcPts val="1068"/>
              </a:spcAft>
            </a:pPr>
            <a:r>
              <a:rPr lang="en-AU" sz="1400" dirty="0">
                <a:solidFill>
                  <a:schemeClr val="bg1"/>
                </a:solidFill>
                <a:latin typeface="Impact" panose="020B0806030902050204" pitchFamily="34" charset="0"/>
              </a:rPr>
              <a:t>Why?</a:t>
            </a:r>
          </a:p>
          <a:p>
            <a:pPr>
              <a:spcAft>
                <a:spcPts val="1068"/>
              </a:spcAft>
            </a:pPr>
            <a:r>
              <a:rPr lang="en-AU" sz="1400" dirty="0">
                <a:solidFill>
                  <a:schemeClr val="bg1"/>
                </a:solidFill>
                <a:latin typeface="Century Gothic" panose="020B0502020202020204" pitchFamily="34" charset="0"/>
              </a:rPr>
              <a:t>It delivers its message in a fun and positive way. </a:t>
            </a:r>
            <a:r>
              <a:rPr lang="en-AU" sz="1400" kern="0" dirty="0">
                <a:solidFill>
                  <a:schemeClr val="bg1"/>
                </a:solidFill>
                <a:latin typeface="Century Gothic"/>
                <a:ea typeface="ＭＳ Ｐゴシック"/>
                <a:cs typeface="Myriad Pro"/>
              </a:rPr>
              <a:t>Creatively it is engaging and get’s people attention. The intended message about value is clearly conveyed. The ideas are relatable and so the ad leaves people feeling good about Aldi and 70% claim they will shop there. The link to Adi is clear. </a:t>
            </a:r>
            <a:endParaRPr lang="en-AU" sz="1400" dirty="0">
              <a:solidFill>
                <a:schemeClr val="bg1"/>
              </a:solidFill>
              <a:latin typeface="Century Gothic" panose="020B0502020202020204" pitchFamily="34" charset="0"/>
            </a:endParaRPr>
          </a:p>
          <a:p>
            <a:pPr>
              <a:spcAft>
                <a:spcPts val="1068"/>
              </a:spcAft>
            </a:pPr>
            <a:endParaRPr lang="en-AU" sz="1400" dirty="0">
              <a:solidFill>
                <a:schemeClr val="bg1"/>
              </a:solidFill>
              <a:latin typeface="Century Gothic" panose="020B0502020202020204" pitchFamily="34" charset="0"/>
            </a:endParaRPr>
          </a:p>
          <a:p>
            <a:pPr>
              <a:spcAft>
                <a:spcPts val="1068"/>
              </a:spcAft>
            </a:pPr>
            <a:endParaRPr lang="en-AU" sz="1400" dirty="0">
              <a:solidFill>
                <a:schemeClr val="bg1"/>
              </a:solidFill>
              <a:latin typeface="Century Gothic" panose="020B0502020202020204" pitchFamily="34" charset="0"/>
            </a:endParaRPr>
          </a:p>
        </p:txBody>
      </p:sp>
      <p:graphicFrame>
        <p:nvGraphicFramePr>
          <p:cNvPr id="19" name="Table 18">
            <a:extLst>
              <a:ext uri="{FF2B5EF4-FFF2-40B4-BE49-F238E27FC236}">
                <a16:creationId xmlns:a16="http://schemas.microsoft.com/office/drawing/2014/main" id="{0686F8DA-7105-4C72-AED8-22986EA764E0}"/>
              </a:ext>
            </a:extLst>
          </p:cNvPr>
          <p:cNvGraphicFramePr>
            <a:graphicFrameLocks noGrp="1"/>
          </p:cNvGraphicFramePr>
          <p:nvPr>
            <p:extLst>
              <p:ext uri="{D42A27DB-BD31-4B8C-83A1-F6EECF244321}">
                <p14:modId xmlns:p14="http://schemas.microsoft.com/office/powerpoint/2010/main" val="1182233262"/>
              </p:ext>
            </p:extLst>
          </p:nvPr>
        </p:nvGraphicFramePr>
        <p:xfrm>
          <a:off x="3211284" y="4147705"/>
          <a:ext cx="3453929" cy="2342978"/>
        </p:xfrm>
        <a:graphic>
          <a:graphicData uri="http://schemas.openxmlformats.org/drawingml/2006/table">
            <a:tbl>
              <a:tblPr firstRow="1" firstCol="1" bandRow="1">
                <a:tableStyleId>{2D5ABB26-0587-4C30-8999-92F81FD0307C}</a:tableStyleId>
              </a:tblPr>
              <a:tblGrid>
                <a:gridCol w="1958147">
                  <a:extLst>
                    <a:ext uri="{9D8B030D-6E8A-4147-A177-3AD203B41FA5}">
                      <a16:colId xmlns:a16="http://schemas.microsoft.com/office/drawing/2014/main" val="20000"/>
                    </a:ext>
                  </a:extLst>
                </a:gridCol>
                <a:gridCol w="865914">
                  <a:extLst>
                    <a:ext uri="{9D8B030D-6E8A-4147-A177-3AD203B41FA5}">
                      <a16:colId xmlns:a16="http://schemas.microsoft.com/office/drawing/2014/main" val="20001"/>
                    </a:ext>
                  </a:extLst>
                </a:gridCol>
                <a:gridCol w="629868">
                  <a:extLst>
                    <a:ext uri="{9D8B030D-6E8A-4147-A177-3AD203B41FA5}">
                      <a16:colId xmlns:a16="http://schemas.microsoft.com/office/drawing/2014/main" val="395360053"/>
                    </a:ext>
                  </a:extLst>
                </a:gridCol>
              </a:tblGrid>
              <a:tr h="40393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dirty="0">
                          <a:ln>
                            <a:noFill/>
                          </a:ln>
                          <a:solidFill>
                            <a:schemeClr val="tx1">
                              <a:lumMod val="75000"/>
                              <a:lumOff val="25000"/>
                            </a:schemeClr>
                          </a:solidFill>
                          <a:effectLst/>
                          <a:uLnTx/>
                          <a:uFillTx/>
                          <a:latin typeface="Impact"/>
                          <a:ea typeface="+mn-ea"/>
                          <a:cs typeface="+mn-cs"/>
                        </a:rPr>
                        <a:t>Ad Attention</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dirty="0">
                          <a:ln>
                            <a:noFill/>
                          </a:ln>
                          <a:solidFill>
                            <a:schemeClr val="tx1">
                              <a:lumMod val="75000"/>
                              <a:lumOff val="25000"/>
                            </a:schemeClr>
                          </a:solidFill>
                          <a:effectLst/>
                          <a:uLnTx/>
                          <a:uFillTx/>
                          <a:latin typeface="Century Gothic" panose="020B0502020202020204" pitchFamily="34" charset="0"/>
                          <a:ea typeface="+mn-ea"/>
                          <a:cs typeface="+mn-cs"/>
                        </a:rPr>
                        <a:t>Will the ad get noticed?</a:t>
                      </a: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AU" sz="1400" b="0" dirty="0">
                          <a:solidFill>
                            <a:schemeClr val="tx1">
                              <a:lumMod val="75000"/>
                              <a:lumOff val="25000"/>
                            </a:schemeClr>
                          </a:solidFill>
                          <a:effectLst/>
                          <a:latin typeface="Impact" panose="020B0806030902050204" pitchFamily="34" charset="0"/>
                          <a:ea typeface="Times New Roman"/>
                        </a:rPr>
                        <a:t>6.0</a:t>
                      </a:r>
                    </a:p>
                    <a:p>
                      <a:pPr algn="ctr">
                        <a:spcAft>
                          <a:spcPts val="0"/>
                        </a:spcAft>
                      </a:pPr>
                      <a:r>
                        <a:rPr lang="en-AU" sz="600" b="0" dirty="0">
                          <a:solidFill>
                            <a:schemeClr val="tx1">
                              <a:lumMod val="75000"/>
                              <a:lumOff val="25000"/>
                            </a:schemeClr>
                          </a:solidFill>
                          <a:effectLst/>
                          <a:latin typeface="Century Gothic" panose="020B0502020202020204" pitchFamily="34" charset="0"/>
                          <a:ea typeface="Times New Roman"/>
                        </a:rPr>
                        <a:t>Retail ads range from </a:t>
                      </a:r>
                    </a:p>
                    <a:p>
                      <a:pPr algn="ctr">
                        <a:spcAft>
                          <a:spcPts val="0"/>
                        </a:spcAft>
                      </a:pPr>
                      <a:r>
                        <a:rPr lang="en-AU" sz="600" b="0" dirty="0">
                          <a:solidFill>
                            <a:schemeClr val="tx1">
                              <a:lumMod val="75000"/>
                              <a:lumOff val="25000"/>
                            </a:schemeClr>
                          </a:solidFill>
                          <a:effectLst/>
                          <a:latin typeface="Century Gothic" panose="020B0502020202020204" pitchFamily="34" charset="0"/>
                          <a:ea typeface="Times New Roman"/>
                        </a:rPr>
                        <a:t>4.9 – 8.5</a:t>
                      </a: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50" b="0" kern="1200" noProof="0" dirty="0">
                          <a:solidFill>
                            <a:schemeClr val="tx1">
                              <a:lumMod val="75000"/>
                              <a:lumOff val="25000"/>
                            </a:schemeClr>
                          </a:solidFill>
                          <a:effectLst/>
                          <a:latin typeface="Century Gothic" panose="020B0502020202020204" pitchFamily="34" charset="0"/>
                          <a:ea typeface="Times New Roman"/>
                          <a:cs typeface="+mn-cs"/>
                        </a:rPr>
                        <a:t>6.2 </a:t>
                      </a: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CFE3"/>
                    </a:solidFill>
                  </a:tcPr>
                </a:tc>
                <a:extLst>
                  <a:ext uri="{0D108BD9-81ED-4DB2-BD59-A6C34878D82A}">
                    <a16:rowId xmlns:a16="http://schemas.microsoft.com/office/drawing/2014/main" val="10003"/>
                  </a:ext>
                </a:extLst>
              </a:tr>
              <a:tr h="409946">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dirty="0">
                          <a:ln>
                            <a:noFill/>
                          </a:ln>
                          <a:solidFill>
                            <a:schemeClr val="tx1">
                              <a:lumMod val="75000"/>
                              <a:lumOff val="25000"/>
                            </a:schemeClr>
                          </a:solidFill>
                          <a:effectLst/>
                          <a:uLnTx/>
                          <a:uFillTx/>
                          <a:latin typeface="Impact"/>
                          <a:ea typeface="+mn-ea"/>
                          <a:cs typeface="+mn-cs"/>
                        </a:rPr>
                        <a:t>Bonding</a:t>
                      </a:r>
                      <a:br>
                        <a:rPr kumimoji="0" lang="en-AU" sz="1600" b="0" i="0" u="none" strike="noStrike" kern="1200" cap="none" spc="0" normalizeH="0" baseline="0" noProof="0" dirty="0">
                          <a:ln>
                            <a:noFill/>
                          </a:ln>
                          <a:solidFill>
                            <a:schemeClr val="tx1">
                              <a:lumMod val="75000"/>
                              <a:lumOff val="25000"/>
                            </a:schemeClr>
                          </a:solidFill>
                          <a:effectLst/>
                          <a:uLnTx/>
                          <a:uFillTx/>
                          <a:latin typeface="Impact"/>
                          <a:ea typeface="+mn-ea"/>
                          <a:cs typeface="+mn-cs"/>
                        </a:rPr>
                      </a:br>
                      <a:r>
                        <a:rPr kumimoji="0" lang="en-AU" sz="105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mn-ea"/>
                          <a:cs typeface="+mn-cs"/>
                        </a:rPr>
                        <a:t>How does it make people feel?</a:t>
                      </a:r>
                      <a:r>
                        <a:rPr lang="en-AU" sz="1050" b="1" dirty="0">
                          <a:solidFill>
                            <a:schemeClr val="tx1">
                              <a:lumMod val="75000"/>
                              <a:lumOff val="25000"/>
                            </a:schemeClr>
                          </a:solidFill>
                          <a:effectLst/>
                          <a:latin typeface="Century Gothic" panose="020B0502020202020204" pitchFamily="34" charset="0"/>
                        </a:rPr>
                        <a:t> </a:t>
                      </a: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AU" sz="1400" b="0" dirty="0">
                          <a:solidFill>
                            <a:schemeClr val="tx1">
                              <a:lumMod val="75000"/>
                              <a:lumOff val="25000"/>
                            </a:schemeClr>
                          </a:solidFill>
                          <a:effectLst/>
                          <a:latin typeface="Impact" panose="020B0806030902050204" pitchFamily="34" charset="0"/>
                          <a:ea typeface="Times New Roman"/>
                        </a:rPr>
                        <a:t>6.0</a:t>
                      </a:r>
                    </a:p>
                    <a:p>
                      <a:pPr algn="ctr">
                        <a:spcAft>
                          <a:spcPts val="0"/>
                        </a:spcAft>
                      </a:pPr>
                      <a:r>
                        <a:rPr lang="en-AU" sz="600" b="0" dirty="0">
                          <a:solidFill>
                            <a:schemeClr val="tx1">
                              <a:lumMod val="75000"/>
                              <a:lumOff val="25000"/>
                            </a:schemeClr>
                          </a:solidFill>
                          <a:effectLst/>
                          <a:latin typeface="Century Gothic" panose="020B0502020202020204" pitchFamily="34" charset="0"/>
                          <a:ea typeface="Times New Roman"/>
                        </a:rPr>
                        <a:t>Retail ads range from </a:t>
                      </a:r>
                    </a:p>
                    <a:p>
                      <a:pPr algn="ctr">
                        <a:spcAft>
                          <a:spcPts val="0"/>
                        </a:spcAft>
                      </a:pPr>
                      <a:r>
                        <a:rPr lang="en-AU" sz="600" b="0" dirty="0">
                          <a:solidFill>
                            <a:schemeClr val="tx1">
                              <a:lumMod val="75000"/>
                              <a:lumOff val="25000"/>
                            </a:schemeClr>
                          </a:solidFill>
                          <a:effectLst/>
                          <a:latin typeface="Century Gothic" panose="020B0502020202020204" pitchFamily="34" charset="0"/>
                          <a:ea typeface="Times New Roman"/>
                        </a:rPr>
                        <a:t>5.7 – 9.7</a:t>
                      </a:r>
                      <a:endParaRPr lang="en-AU" sz="1400" b="0" dirty="0">
                        <a:solidFill>
                          <a:schemeClr val="tx1">
                            <a:lumMod val="75000"/>
                            <a:lumOff val="25000"/>
                          </a:schemeClr>
                        </a:solidFill>
                        <a:effectLst/>
                        <a:latin typeface="Impact" panose="020B0806030902050204" pitchFamily="34" charset="0"/>
                        <a:ea typeface="Times New Roman"/>
                      </a:endParaRP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50" b="0" kern="1200" noProof="0" dirty="0">
                          <a:solidFill>
                            <a:schemeClr val="tx1">
                              <a:lumMod val="75000"/>
                              <a:lumOff val="25000"/>
                            </a:schemeClr>
                          </a:solidFill>
                          <a:effectLst/>
                          <a:latin typeface="Century Gothic" panose="020B0502020202020204" pitchFamily="34" charset="0"/>
                          <a:ea typeface="Times New Roman"/>
                          <a:cs typeface="+mn-cs"/>
                        </a:rPr>
                        <a:t>7.4</a:t>
                      </a: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CFE3"/>
                    </a:solidFill>
                  </a:tcPr>
                </a:tc>
                <a:extLst>
                  <a:ext uri="{0D108BD9-81ED-4DB2-BD59-A6C34878D82A}">
                    <a16:rowId xmlns:a16="http://schemas.microsoft.com/office/drawing/2014/main" val="10004"/>
                  </a:ext>
                </a:extLst>
              </a:tr>
              <a:tr h="48354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dirty="0">
                          <a:ln>
                            <a:noFill/>
                          </a:ln>
                          <a:solidFill>
                            <a:schemeClr val="tx1">
                              <a:lumMod val="75000"/>
                              <a:lumOff val="25000"/>
                            </a:schemeClr>
                          </a:solidFill>
                          <a:effectLst/>
                          <a:uLnTx/>
                          <a:uFillTx/>
                          <a:latin typeface="Impact"/>
                          <a:ea typeface="+mn-ea"/>
                          <a:cs typeface="+mn-cs"/>
                        </a:rPr>
                        <a:t>Message</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mn-ea"/>
                          <a:cs typeface="+mn-cs"/>
                        </a:rPr>
                        <a:t>What does the ad convey?</a:t>
                      </a: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AU" sz="1400" b="0" dirty="0">
                          <a:solidFill>
                            <a:schemeClr val="tx1">
                              <a:lumMod val="75000"/>
                              <a:lumOff val="25000"/>
                            </a:schemeClr>
                          </a:solidFill>
                          <a:effectLst/>
                          <a:latin typeface="Impact" panose="020B0806030902050204" pitchFamily="34" charset="0"/>
                          <a:ea typeface="Times New Roman"/>
                        </a:rPr>
                        <a:t>70%</a:t>
                      </a: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lumMod val="75000"/>
                              <a:lumOff val="25000"/>
                            </a:schemeClr>
                          </a:solidFill>
                          <a:effectLst/>
                          <a:latin typeface="Century Gothic" panose="020B0502020202020204" pitchFamily="34" charset="0"/>
                          <a:cs typeface="Arial" pitchFamily="34" charset="0"/>
                        </a:rPr>
                        <a:t>88%</a:t>
                      </a:r>
                    </a:p>
                  </a:txBody>
                  <a:tcPr marL="91437" marR="91437" marT="45701" marB="4570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CFE3"/>
                    </a:solidFill>
                  </a:tcPr>
                </a:tc>
                <a:extLst>
                  <a:ext uri="{0D108BD9-81ED-4DB2-BD59-A6C34878D82A}">
                    <a16:rowId xmlns:a16="http://schemas.microsoft.com/office/drawing/2014/main" val="10006"/>
                  </a:ext>
                </a:extLst>
              </a:tr>
              <a:tr h="40393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dirty="0">
                          <a:ln>
                            <a:noFill/>
                          </a:ln>
                          <a:solidFill>
                            <a:schemeClr val="tx1">
                              <a:lumMod val="75000"/>
                              <a:lumOff val="25000"/>
                            </a:schemeClr>
                          </a:solidFill>
                          <a:effectLst/>
                          <a:uLnTx/>
                          <a:uFillTx/>
                          <a:latin typeface="Impact"/>
                          <a:ea typeface="+mn-ea"/>
                          <a:cs typeface="+mn-cs"/>
                        </a:rPr>
                        <a:t>Branding</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mn-ea"/>
                          <a:cs typeface="+mn-cs"/>
                        </a:rPr>
                        <a:t>Is the link clear?</a:t>
                      </a:r>
                      <a:endParaRPr kumimoji="0" lang="en-AU" sz="16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mn-ea"/>
                        <a:cs typeface="+mn-cs"/>
                      </a:endParaRP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AU" sz="1400" b="0" dirty="0">
                          <a:solidFill>
                            <a:schemeClr val="tx1">
                              <a:lumMod val="75000"/>
                              <a:lumOff val="25000"/>
                            </a:schemeClr>
                          </a:solidFill>
                          <a:effectLst/>
                          <a:latin typeface="Impact" panose="020B0806030902050204" pitchFamily="34" charset="0"/>
                          <a:ea typeface="Times New Roman"/>
                        </a:rPr>
                        <a:t>95%</a:t>
                      </a: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lumMod val="75000"/>
                              <a:lumOff val="25000"/>
                            </a:schemeClr>
                          </a:solidFill>
                          <a:effectLst/>
                          <a:latin typeface="Century Gothic" panose="020B0502020202020204" pitchFamily="34" charset="0"/>
                          <a:ea typeface="BatangChe" pitchFamily="49" charset="-127"/>
                          <a:cs typeface="Arial" pitchFamily="34" charset="0"/>
                        </a:rPr>
                        <a:t>95%</a:t>
                      </a:r>
                    </a:p>
                  </a:txBody>
                  <a:tcPr marL="91437" marR="91437" marT="45701" marB="4570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CFE3"/>
                    </a:solidFill>
                  </a:tcPr>
                </a:tc>
                <a:extLst>
                  <a:ext uri="{0D108BD9-81ED-4DB2-BD59-A6C34878D82A}">
                    <a16:rowId xmlns:a16="http://schemas.microsoft.com/office/drawing/2014/main" val="10007"/>
                  </a:ext>
                </a:extLst>
              </a:tr>
              <a:tr h="40393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dirty="0">
                          <a:ln>
                            <a:noFill/>
                          </a:ln>
                          <a:solidFill>
                            <a:schemeClr val="tx1">
                              <a:lumMod val="75000"/>
                              <a:lumOff val="25000"/>
                            </a:schemeClr>
                          </a:solidFill>
                          <a:effectLst/>
                          <a:uLnTx/>
                          <a:uFillTx/>
                          <a:latin typeface="Impact"/>
                          <a:ea typeface="+mn-ea"/>
                          <a:cs typeface="+mn-cs"/>
                        </a:rPr>
                        <a:t>Shopping Intent</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mn-ea"/>
                          <a:cs typeface="+mn-cs"/>
                        </a:rPr>
                        <a:t>Will they consider Aldi?</a:t>
                      </a:r>
                      <a:endParaRPr kumimoji="0" lang="en-AU" sz="16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mn-ea"/>
                        <a:cs typeface="+mn-cs"/>
                      </a:endParaRP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AU" sz="1400" b="0" dirty="0">
                          <a:solidFill>
                            <a:schemeClr val="tx1">
                              <a:lumMod val="75000"/>
                              <a:lumOff val="25000"/>
                            </a:schemeClr>
                          </a:solidFill>
                          <a:effectLst/>
                          <a:latin typeface="Impact" panose="020B0806030902050204" pitchFamily="34" charset="0"/>
                          <a:ea typeface="Times New Roman"/>
                        </a:rPr>
                        <a:t>54%</a:t>
                      </a:r>
                    </a:p>
                  </a:txBody>
                  <a:tcPr marL="68578" marR="68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lumMod val="75000"/>
                              <a:lumOff val="25000"/>
                            </a:schemeClr>
                          </a:solidFill>
                          <a:effectLst/>
                          <a:latin typeface="Century Gothic" panose="020B0502020202020204" pitchFamily="34" charset="0"/>
                          <a:ea typeface="BatangChe" pitchFamily="49" charset="-127"/>
                          <a:cs typeface="Arial" pitchFamily="34" charset="0"/>
                        </a:rPr>
                        <a:t>70%</a:t>
                      </a:r>
                    </a:p>
                  </a:txBody>
                  <a:tcPr marL="91437" marR="91437" marT="45701" marB="4570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CFE3"/>
                    </a:solidFill>
                  </a:tcPr>
                </a:tc>
                <a:extLst>
                  <a:ext uri="{0D108BD9-81ED-4DB2-BD59-A6C34878D82A}">
                    <a16:rowId xmlns:a16="http://schemas.microsoft.com/office/drawing/2014/main" val="1609216781"/>
                  </a:ext>
                </a:extLst>
              </a:tr>
            </a:tbl>
          </a:graphicData>
        </a:graphic>
      </p:graphicFrame>
      <p:sp>
        <p:nvSpPr>
          <p:cNvPr id="20" name="Flowchart: Connector 19">
            <a:extLst>
              <a:ext uri="{FF2B5EF4-FFF2-40B4-BE49-F238E27FC236}">
                <a16:creationId xmlns:a16="http://schemas.microsoft.com/office/drawing/2014/main" id="{51C60099-E192-4B40-B555-956E0EB99E75}"/>
              </a:ext>
            </a:extLst>
          </p:cNvPr>
          <p:cNvSpPr/>
          <p:nvPr/>
        </p:nvSpPr>
        <p:spPr>
          <a:xfrm>
            <a:off x="3404071" y="2486476"/>
            <a:ext cx="1469569" cy="1491342"/>
          </a:xfrm>
          <a:prstGeom prst="flowChartConnector">
            <a:avLst/>
          </a:prstGeom>
          <a:solidFill>
            <a:srgbClr val="91D2E5"/>
          </a:solidFill>
          <a:ln>
            <a:solidFill>
              <a:srgbClr val="91D2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TextBox 21">
            <a:extLst>
              <a:ext uri="{FF2B5EF4-FFF2-40B4-BE49-F238E27FC236}">
                <a16:creationId xmlns:a16="http://schemas.microsoft.com/office/drawing/2014/main" id="{B4765E60-85C0-4FDD-B111-D90BAE145E6F}"/>
              </a:ext>
            </a:extLst>
          </p:cNvPr>
          <p:cNvSpPr txBox="1"/>
          <p:nvPr/>
        </p:nvSpPr>
        <p:spPr>
          <a:xfrm>
            <a:off x="3539713" y="2618347"/>
            <a:ext cx="1285823" cy="1084912"/>
          </a:xfrm>
          <a:prstGeom prst="rect">
            <a:avLst/>
          </a:prstGeom>
          <a:noFill/>
        </p:spPr>
        <p:txBody>
          <a:bodyPr wrap="square" rtlCol="0">
            <a:spAutoFit/>
          </a:bodyPr>
          <a:lstStyle/>
          <a:p>
            <a:pPr algn="ctr"/>
            <a:r>
              <a:rPr lang="en-AU" sz="1400" dirty="0">
                <a:solidFill>
                  <a:schemeClr val="bg1"/>
                </a:solidFill>
                <a:latin typeface="Impact" panose="020B0806030902050204" pitchFamily="34" charset="0"/>
              </a:rPr>
              <a:t>Top</a:t>
            </a:r>
            <a:endParaRPr lang="en-AU" sz="2400" dirty="0">
              <a:solidFill>
                <a:schemeClr val="bg1"/>
              </a:solidFill>
              <a:latin typeface="Impact" panose="020B0806030902050204" pitchFamily="34" charset="0"/>
            </a:endParaRPr>
          </a:p>
          <a:p>
            <a:pPr algn="ctr"/>
            <a:r>
              <a:rPr lang="en-AU" sz="4000" dirty="0">
                <a:solidFill>
                  <a:schemeClr val="bg1"/>
                </a:solidFill>
                <a:latin typeface="Impact" panose="020B0806030902050204" pitchFamily="34" charset="0"/>
              </a:rPr>
              <a:t>28%</a:t>
            </a:r>
          </a:p>
          <a:p>
            <a:pPr algn="ctr"/>
            <a:r>
              <a:rPr lang="en-AU" sz="1100" dirty="0">
                <a:solidFill>
                  <a:schemeClr val="bg1"/>
                </a:solidFill>
                <a:latin typeface="Century Gothic" panose="020B0502020202020204" pitchFamily="34" charset="0"/>
              </a:rPr>
              <a:t>Of All Retail Ads</a:t>
            </a:r>
            <a:endParaRPr lang="en-AU" sz="1400" dirty="0">
              <a:solidFill>
                <a:schemeClr val="bg1"/>
              </a:solidFill>
              <a:latin typeface="Century Gothic" panose="020B0502020202020204" pitchFamily="34" charset="0"/>
            </a:endParaRPr>
          </a:p>
        </p:txBody>
      </p:sp>
      <p:sp>
        <p:nvSpPr>
          <p:cNvPr id="24" name="Flowchart: Connector 23">
            <a:extLst>
              <a:ext uri="{FF2B5EF4-FFF2-40B4-BE49-F238E27FC236}">
                <a16:creationId xmlns:a16="http://schemas.microsoft.com/office/drawing/2014/main" id="{247CE0D6-29F5-4E5F-A1F9-646CBC7ED93A}"/>
              </a:ext>
            </a:extLst>
          </p:cNvPr>
          <p:cNvSpPr/>
          <p:nvPr/>
        </p:nvSpPr>
        <p:spPr>
          <a:xfrm>
            <a:off x="5195643" y="2479976"/>
            <a:ext cx="1469569" cy="1491342"/>
          </a:xfrm>
          <a:prstGeom prst="flowChartConnector">
            <a:avLst/>
          </a:prstGeom>
          <a:solidFill>
            <a:srgbClr val="91D2E5"/>
          </a:solidFill>
          <a:ln>
            <a:solidFill>
              <a:srgbClr val="91D2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TextBox 25">
            <a:extLst>
              <a:ext uri="{FF2B5EF4-FFF2-40B4-BE49-F238E27FC236}">
                <a16:creationId xmlns:a16="http://schemas.microsoft.com/office/drawing/2014/main" id="{1EF452E6-EAD0-41BC-B8F8-D89EC3AFDB8F}"/>
              </a:ext>
            </a:extLst>
          </p:cNvPr>
          <p:cNvSpPr txBox="1"/>
          <p:nvPr/>
        </p:nvSpPr>
        <p:spPr>
          <a:xfrm>
            <a:off x="5300036" y="2595608"/>
            <a:ext cx="1285823" cy="1261884"/>
          </a:xfrm>
          <a:prstGeom prst="rect">
            <a:avLst/>
          </a:prstGeom>
          <a:noFill/>
        </p:spPr>
        <p:txBody>
          <a:bodyPr wrap="square" rtlCol="0">
            <a:spAutoFit/>
          </a:bodyPr>
          <a:lstStyle/>
          <a:p>
            <a:pPr algn="ctr"/>
            <a:r>
              <a:rPr lang="en-AU" sz="1400" dirty="0">
                <a:solidFill>
                  <a:schemeClr val="bg1"/>
                </a:solidFill>
                <a:latin typeface="Impact" panose="020B0806030902050204" pitchFamily="34" charset="0"/>
              </a:rPr>
              <a:t>Top</a:t>
            </a:r>
            <a:endParaRPr lang="en-AU" sz="2400" dirty="0">
              <a:solidFill>
                <a:schemeClr val="bg1"/>
              </a:solidFill>
              <a:latin typeface="Impact" panose="020B0806030902050204" pitchFamily="34" charset="0"/>
            </a:endParaRPr>
          </a:p>
          <a:p>
            <a:pPr algn="ctr"/>
            <a:r>
              <a:rPr lang="en-AU" sz="4000" dirty="0">
                <a:solidFill>
                  <a:schemeClr val="bg1"/>
                </a:solidFill>
                <a:latin typeface="Impact" panose="020B0806030902050204" pitchFamily="34" charset="0"/>
              </a:rPr>
              <a:t>38%</a:t>
            </a:r>
          </a:p>
          <a:p>
            <a:pPr algn="ctr"/>
            <a:r>
              <a:rPr lang="en-AU" sz="1100" dirty="0">
                <a:solidFill>
                  <a:schemeClr val="bg1"/>
                </a:solidFill>
                <a:latin typeface="Century Gothic" panose="020B0502020202020204" pitchFamily="34" charset="0"/>
              </a:rPr>
              <a:t>Of All Global Ads</a:t>
            </a:r>
            <a:endParaRPr lang="en-AU" sz="1400" dirty="0">
              <a:solidFill>
                <a:schemeClr val="bg1"/>
              </a:solidFill>
              <a:latin typeface="Century Gothic" panose="020B0502020202020204" pitchFamily="34" charset="0"/>
            </a:endParaRPr>
          </a:p>
        </p:txBody>
      </p:sp>
      <p:grpSp>
        <p:nvGrpSpPr>
          <p:cNvPr id="15" name="Group 14">
            <a:extLst>
              <a:ext uri="{FF2B5EF4-FFF2-40B4-BE49-F238E27FC236}">
                <a16:creationId xmlns:a16="http://schemas.microsoft.com/office/drawing/2014/main" id="{126452C1-7308-4582-BBAE-BC5C4B8B3892}"/>
              </a:ext>
            </a:extLst>
          </p:cNvPr>
          <p:cNvGrpSpPr/>
          <p:nvPr/>
        </p:nvGrpSpPr>
        <p:grpSpPr>
          <a:xfrm>
            <a:off x="133033" y="6556682"/>
            <a:ext cx="6570609" cy="2594971"/>
            <a:chOff x="136160" y="876409"/>
            <a:chExt cx="12037571" cy="5465319"/>
          </a:xfrm>
        </p:grpSpPr>
        <p:graphicFrame>
          <p:nvGraphicFramePr>
            <p:cNvPr id="16" name="Chart 15">
              <a:extLst>
                <a:ext uri="{FF2B5EF4-FFF2-40B4-BE49-F238E27FC236}">
                  <a16:creationId xmlns:a16="http://schemas.microsoft.com/office/drawing/2014/main" id="{E923E4AF-98E5-4AC2-934B-CEC970AEB41C}"/>
                </a:ext>
              </a:extLst>
            </p:cNvPr>
            <p:cNvGraphicFramePr/>
            <p:nvPr>
              <p:extLst>
                <p:ext uri="{D42A27DB-BD31-4B8C-83A1-F6EECF244321}">
                  <p14:modId xmlns:p14="http://schemas.microsoft.com/office/powerpoint/2010/main" val="771095075"/>
                </p:ext>
              </p:extLst>
            </p:nvPr>
          </p:nvGraphicFramePr>
          <p:xfrm>
            <a:off x="524084" y="1005331"/>
            <a:ext cx="11520937" cy="5128724"/>
          </p:xfrm>
          <a:graphic>
            <a:graphicData uri="http://schemas.openxmlformats.org/drawingml/2006/chart">
              <c:chart xmlns:c="http://schemas.openxmlformats.org/drawingml/2006/chart" xmlns:r="http://schemas.openxmlformats.org/officeDocument/2006/relationships" r:id="rId5"/>
            </a:graphicData>
          </a:graphic>
        </p:graphicFrame>
        <p:sp>
          <p:nvSpPr>
            <p:cNvPr id="21" name="TextBox 20">
              <a:extLst>
                <a:ext uri="{FF2B5EF4-FFF2-40B4-BE49-F238E27FC236}">
                  <a16:creationId xmlns:a16="http://schemas.microsoft.com/office/drawing/2014/main" id="{06D86337-1EFC-4E10-8DD8-26FC03CED1AA}"/>
                </a:ext>
              </a:extLst>
            </p:cNvPr>
            <p:cNvSpPr txBox="1"/>
            <p:nvPr/>
          </p:nvSpPr>
          <p:spPr>
            <a:xfrm rot="16200000">
              <a:off x="-1294599" y="2972336"/>
              <a:ext cx="3318286" cy="456768"/>
            </a:xfrm>
            <a:prstGeom prst="rect">
              <a:avLst/>
            </a:prstGeom>
            <a:noFill/>
          </p:spPr>
          <p:txBody>
            <a:bodyPr wrap="square" rtlCol="0">
              <a:spAutoFit/>
            </a:bodyPr>
            <a:lstStyle/>
            <a:p>
              <a:pPr algn="ctr"/>
              <a:r>
                <a:rPr lang="en-AU" sz="1050" b="1" dirty="0">
                  <a:latin typeface="Century Gothic" panose="020B0502020202020204" pitchFamily="34" charset="0"/>
                </a:rPr>
                <a:t>Number of Clicks</a:t>
              </a:r>
            </a:p>
          </p:txBody>
        </p:sp>
        <p:sp>
          <p:nvSpPr>
            <p:cNvPr id="23" name="TextBox 1">
              <a:extLst>
                <a:ext uri="{FF2B5EF4-FFF2-40B4-BE49-F238E27FC236}">
                  <a16:creationId xmlns:a16="http://schemas.microsoft.com/office/drawing/2014/main" id="{B69D7884-1A04-4003-A04B-C59B1B34091E}"/>
                </a:ext>
              </a:extLst>
            </p:cNvPr>
            <p:cNvSpPr txBox="1"/>
            <p:nvPr/>
          </p:nvSpPr>
          <p:spPr>
            <a:xfrm>
              <a:off x="5412796" y="6080258"/>
              <a:ext cx="1366408" cy="2614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AU" sz="1050" b="1" dirty="0">
                  <a:latin typeface="Century Gothic" panose="020B0502020202020204" pitchFamily="34" charset="0"/>
                </a:rPr>
                <a:t>Seconds</a:t>
              </a:r>
              <a:endParaRPr lang="en-AU" sz="800" b="1" dirty="0">
                <a:latin typeface="Century Gothic" panose="020B0502020202020204" pitchFamily="34" charset="0"/>
              </a:endParaRPr>
            </a:p>
          </p:txBody>
        </p:sp>
        <p:pic>
          <p:nvPicPr>
            <p:cNvPr id="25" name="Picture 24" descr="A person posing for the camera&#10;&#10;Description automatically generated">
              <a:extLst>
                <a:ext uri="{FF2B5EF4-FFF2-40B4-BE49-F238E27FC236}">
                  <a16:creationId xmlns:a16="http://schemas.microsoft.com/office/drawing/2014/main" id="{66523021-BD72-402A-BFCD-08DB65667600}"/>
                </a:ext>
              </a:extLst>
            </p:cNvPr>
            <p:cNvPicPr>
              <a:picLocks noChangeAspect="1"/>
            </p:cNvPicPr>
            <p:nvPr/>
          </p:nvPicPr>
          <p:blipFill>
            <a:blip r:embed="rId6" cstate="print">
              <a:grayscl/>
              <a:extLst>
                <a:ext uri="{28A0092B-C50C-407E-A947-70E740481C1C}">
                  <a14:useLocalDpi xmlns:a14="http://schemas.microsoft.com/office/drawing/2010/main" val="0"/>
                </a:ext>
              </a:extLst>
            </a:blip>
            <a:stretch>
              <a:fillRect/>
            </a:stretch>
          </p:blipFill>
          <p:spPr>
            <a:xfrm>
              <a:off x="897218" y="1387613"/>
              <a:ext cx="1573330" cy="884994"/>
            </a:xfrm>
            <a:prstGeom prst="rect">
              <a:avLst/>
            </a:prstGeom>
          </p:spPr>
        </p:pic>
        <p:pic>
          <p:nvPicPr>
            <p:cNvPr id="27" name="Picture 26" descr="A plane in the grass&#10;&#10;Description automatically generated">
              <a:extLst>
                <a:ext uri="{FF2B5EF4-FFF2-40B4-BE49-F238E27FC236}">
                  <a16:creationId xmlns:a16="http://schemas.microsoft.com/office/drawing/2014/main" id="{8340079A-913D-44AB-96CE-0620B5AB61CE}"/>
                </a:ext>
              </a:extLst>
            </p:cNvPr>
            <p:cNvPicPr>
              <a:picLocks noChangeAspect="1"/>
            </p:cNvPicPr>
            <p:nvPr/>
          </p:nvPicPr>
          <p:blipFill>
            <a:blip r:embed="rId7" cstate="print">
              <a:grayscl/>
              <a:extLst>
                <a:ext uri="{28A0092B-C50C-407E-A947-70E740481C1C}">
                  <a14:useLocalDpi xmlns:a14="http://schemas.microsoft.com/office/drawing/2010/main" val="0"/>
                </a:ext>
              </a:extLst>
            </a:blip>
            <a:stretch>
              <a:fillRect/>
            </a:stretch>
          </p:blipFill>
          <p:spPr>
            <a:xfrm>
              <a:off x="2057015" y="1603503"/>
              <a:ext cx="1573330" cy="884994"/>
            </a:xfrm>
            <a:prstGeom prst="rect">
              <a:avLst/>
            </a:prstGeom>
          </p:spPr>
        </p:pic>
        <p:pic>
          <p:nvPicPr>
            <p:cNvPr id="28" name="Picture 27" descr="A person standing in a field&#10;&#10;Description automatically generated">
              <a:extLst>
                <a:ext uri="{FF2B5EF4-FFF2-40B4-BE49-F238E27FC236}">
                  <a16:creationId xmlns:a16="http://schemas.microsoft.com/office/drawing/2014/main" id="{9E9546A4-60F0-4D63-B08C-43C36F0F522E}"/>
                </a:ext>
              </a:extLst>
            </p:cNvPr>
            <p:cNvPicPr>
              <a:picLocks noChangeAspect="1"/>
            </p:cNvPicPr>
            <p:nvPr/>
          </p:nvPicPr>
          <p:blipFill>
            <a:blip r:embed="rId8" cstate="print">
              <a:grayscl/>
              <a:extLst>
                <a:ext uri="{28A0092B-C50C-407E-A947-70E740481C1C}">
                  <a14:useLocalDpi xmlns:a14="http://schemas.microsoft.com/office/drawing/2010/main" val="0"/>
                </a:ext>
              </a:extLst>
            </a:blip>
            <a:stretch>
              <a:fillRect/>
            </a:stretch>
          </p:blipFill>
          <p:spPr>
            <a:xfrm>
              <a:off x="4131549" y="1451038"/>
              <a:ext cx="1521353" cy="874777"/>
            </a:xfrm>
            <a:prstGeom prst="rect">
              <a:avLst/>
            </a:prstGeom>
          </p:spPr>
        </p:pic>
        <p:pic>
          <p:nvPicPr>
            <p:cNvPr id="29" name="Picture 28" descr="A person posing for the camera&#10;&#10;Description automatically generated">
              <a:extLst>
                <a:ext uri="{FF2B5EF4-FFF2-40B4-BE49-F238E27FC236}">
                  <a16:creationId xmlns:a16="http://schemas.microsoft.com/office/drawing/2014/main" id="{47C4A28A-FE3C-4107-B8D5-F53D58658270}"/>
                </a:ext>
              </a:extLst>
            </p:cNvPr>
            <p:cNvPicPr>
              <a:picLocks noChangeAspect="1"/>
            </p:cNvPicPr>
            <p:nvPr/>
          </p:nvPicPr>
          <p:blipFill>
            <a:blip r:embed="rId9" cstate="print">
              <a:grayscl/>
              <a:extLst>
                <a:ext uri="{28A0092B-C50C-407E-A947-70E740481C1C}">
                  <a14:useLocalDpi xmlns:a14="http://schemas.microsoft.com/office/drawing/2010/main" val="0"/>
                </a:ext>
              </a:extLst>
            </a:blip>
            <a:stretch>
              <a:fillRect/>
            </a:stretch>
          </p:blipFill>
          <p:spPr>
            <a:xfrm>
              <a:off x="6570495" y="2108723"/>
              <a:ext cx="1521349" cy="874777"/>
            </a:xfrm>
            <a:prstGeom prst="rect">
              <a:avLst/>
            </a:prstGeom>
          </p:spPr>
        </p:pic>
        <p:pic>
          <p:nvPicPr>
            <p:cNvPr id="30" name="Picture 29" descr="A picture containing person, person, bus, car&#10;&#10;Description automatically generated">
              <a:extLst>
                <a:ext uri="{FF2B5EF4-FFF2-40B4-BE49-F238E27FC236}">
                  <a16:creationId xmlns:a16="http://schemas.microsoft.com/office/drawing/2014/main" id="{DB940AFA-E3DF-4F84-847D-3653954DAC96}"/>
                </a:ext>
              </a:extLst>
            </p:cNvPr>
            <p:cNvPicPr>
              <a:picLocks noChangeAspect="1"/>
            </p:cNvPicPr>
            <p:nvPr/>
          </p:nvPicPr>
          <p:blipFill>
            <a:blip r:embed="rId10" cstate="print">
              <a:grayscl/>
              <a:extLst>
                <a:ext uri="{28A0092B-C50C-407E-A947-70E740481C1C}">
                  <a14:useLocalDpi xmlns:a14="http://schemas.microsoft.com/office/drawing/2010/main" val="0"/>
                </a:ext>
              </a:extLst>
            </a:blip>
            <a:stretch>
              <a:fillRect/>
            </a:stretch>
          </p:blipFill>
          <p:spPr>
            <a:xfrm>
              <a:off x="7653678" y="1085907"/>
              <a:ext cx="1395688" cy="802520"/>
            </a:xfrm>
            <a:prstGeom prst="rect">
              <a:avLst/>
            </a:prstGeom>
          </p:spPr>
        </p:pic>
        <p:pic>
          <p:nvPicPr>
            <p:cNvPr id="31" name="Picture 30" descr="A plane in the grass&#10;&#10;Description automatically generated">
              <a:extLst>
                <a:ext uri="{FF2B5EF4-FFF2-40B4-BE49-F238E27FC236}">
                  <a16:creationId xmlns:a16="http://schemas.microsoft.com/office/drawing/2014/main" id="{6312457D-5206-49C4-BB30-3E7B9C08AE1C}"/>
                </a:ext>
              </a:extLst>
            </p:cNvPr>
            <p:cNvPicPr>
              <a:picLocks noChangeAspect="1"/>
            </p:cNvPicPr>
            <p:nvPr/>
          </p:nvPicPr>
          <p:blipFill>
            <a:blip r:embed="rId11" cstate="print">
              <a:grayscl/>
              <a:extLst>
                <a:ext uri="{28A0092B-C50C-407E-A947-70E740481C1C}">
                  <a14:useLocalDpi xmlns:a14="http://schemas.microsoft.com/office/drawing/2010/main" val="0"/>
                </a:ext>
              </a:extLst>
            </a:blip>
            <a:stretch>
              <a:fillRect/>
            </a:stretch>
          </p:blipFill>
          <p:spPr>
            <a:xfrm>
              <a:off x="9159070" y="1947748"/>
              <a:ext cx="1377205" cy="791893"/>
            </a:xfrm>
            <a:prstGeom prst="rect">
              <a:avLst/>
            </a:prstGeom>
          </p:spPr>
        </p:pic>
        <p:pic>
          <p:nvPicPr>
            <p:cNvPr id="32" name="Picture 31" descr="A close up of a logo&#10;&#10;Description automatically generated">
              <a:extLst>
                <a:ext uri="{FF2B5EF4-FFF2-40B4-BE49-F238E27FC236}">
                  <a16:creationId xmlns:a16="http://schemas.microsoft.com/office/drawing/2014/main" id="{9B9A7A6C-CC13-48A1-A228-8A32251839E9}"/>
                </a:ext>
              </a:extLst>
            </p:cNvPr>
            <p:cNvPicPr>
              <a:picLocks noChangeAspect="1"/>
            </p:cNvPicPr>
            <p:nvPr/>
          </p:nvPicPr>
          <p:blipFill>
            <a:blip r:embed="rId12" cstate="print">
              <a:grayscl/>
              <a:extLst>
                <a:ext uri="{28A0092B-C50C-407E-A947-70E740481C1C}">
                  <a14:useLocalDpi xmlns:a14="http://schemas.microsoft.com/office/drawing/2010/main" val="0"/>
                </a:ext>
              </a:extLst>
            </a:blip>
            <a:stretch>
              <a:fillRect/>
            </a:stretch>
          </p:blipFill>
          <p:spPr>
            <a:xfrm>
              <a:off x="10798041" y="876409"/>
              <a:ext cx="1375690" cy="791021"/>
            </a:xfrm>
            <a:prstGeom prst="rect">
              <a:avLst/>
            </a:prstGeom>
          </p:spPr>
        </p:pic>
      </p:grpSp>
      <p:sp>
        <p:nvSpPr>
          <p:cNvPr id="6" name="Rectangle 5">
            <a:extLst>
              <a:ext uri="{FF2B5EF4-FFF2-40B4-BE49-F238E27FC236}">
                <a16:creationId xmlns:a16="http://schemas.microsoft.com/office/drawing/2014/main" id="{382E57EF-A4C1-46FA-BBE0-4E2C5CEAE04E}"/>
              </a:ext>
            </a:extLst>
          </p:cNvPr>
          <p:cNvSpPr/>
          <p:nvPr/>
        </p:nvSpPr>
        <p:spPr>
          <a:xfrm>
            <a:off x="4204419" y="2239148"/>
            <a:ext cx="1467659" cy="226130"/>
          </a:xfrm>
          <a:prstGeom prst="rect">
            <a:avLst/>
          </a:prstGeom>
          <a:solidFill>
            <a:srgbClr val="E1F6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rgbClr val="000000"/>
                </a:solidFill>
                <a:latin typeface="Impact" panose="020B0806030902050204" pitchFamily="34" charset="0"/>
              </a:rPr>
              <a:t>See Full Report </a:t>
            </a:r>
            <a:r>
              <a:rPr lang="en-AU" sz="1100" u="sng" dirty="0">
                <a:solidFill>
                  <a:srgbClr val="000000"/>
                </a:solidFill>
                <a:latin typeface="Impact" panose="020B0806030902050204" pitchFamily="34" charset="0"/>
                <a:hlinkClick r:id="rId13" action="ppaction://hlinkpres?slideindex=1&amp;slidetitle=">
                  <a:extLst>
                    <a:ext uri="{A12FA001-AC4F-418D-AE19-62706E023703}">
                      <ahyp:hlinkClr xmlns:ahyp="http://schemas.microsoft.com/office/drawing/2018/hyperlinkcolor" val="tx"/>
                    </a:ext>
                  </a:extLst>
                </a:hlinkClick>
              </a:rPr>
              <a:t>Here</a:t>
            </a:r>
            <a:endParaRPr lang="en-AU" sz="1100" u="sng" dirty="0">
              <a:solidFill>
                <a:srgbClr val="000000"/>
              </a:solidFill>
              <a:latin typeface="Impact" panose="020B0806030902050204" pitchFamily="34" charset="0"/>
            </a:endParaRPr>
          </a:p>
        </p:txBody>
      </p:sp>
      <p:sp>
        <p:nvSpPr>
          <p:cNvPr id="7" name="Rectangle 6">
            <a:hlinkClick r:id="rId14"/>
            <a:extLst>
              <a:ext uri="{FF2B5EF4-FFF2-40B4-BE49-F238E27FC236}">
                <a16:creationId xmlns:a16="http://schemas.microsoft.com/office/drawing/2014/main" id="{5ADC45BE-0A16-4DFF-98E2-BBB0C87F17D2}"/>
              </a:ext>
            </a:extLst>
          </p:cNvPr>
          <p:cNvSpPr/>
          <p:nvPr/>
        </p:nvSpPr>
        <p:spPr>
          <a:xfrm>
            <a:off x="1889250" y="6253721"/>
            <a:ext cx="1242680" cy="248605"/>
          </a:xfrm>
          <a:prstGeom prst="rect">
            <a:avLst/>
          </a:prstGeom>
          <a:solidFill>
            <a:srgbClr val="E1F6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rgbClr val="000000"/>
                </a:solidFill>
                <a:latin typeface="Impact" panose="020B0806030902050204" pitchFamily="34" charset="0"/>
              </a:rPr>
              <a:t>See Ad </a:t>
            </a:r>
            <a:r>
              <a:rPr lang="en-AU" sz="1100" u="sng" dirty="0">
                <a:solidFill>
                  <a:srgbClr val="000000"/>
                </a:solidFill>
                <a:latin typeface="Impact" panose="020B0806030902050204" pitchFamily="34" charset="0"/>
                <a:hlinkClick r:id="rId15">
                  <a:extLst>
                    <a:ext uri="{A12FA001-AC4F-418D-AE19-62706E023703}">
                      <ahyp:hlinkClr xmlns:ahyp="http://schemas.microsoft.com/office/drawing/2018/hyperlinkcolor" val="tx"/>
                    </a:ext>
                  </a:extLst>
                </a:hlinkClick>
              </a:rPr>
              <a:t>Here</a:t>
            </a:r>
            <a:endParaRPr lang="en-AU" sz="1100" u="sng" dirty="0">
              <a:solidFill>
                <a:srgbClr val="000000"/>
              </a:solidFill>
              <a:latin typeface="Impact" panose="020B0806030902050204" pitchFamily="34" charset="0"/>
            </a:endParaRPr>
          </a:p>
        </p:txBody>
      </p:sp>
    </p:spTree>
    <p:extLst>
      <p:ext uri="{BB962C8B-B14F-4D97-AF65-F5344CB8AC3E}">
        <p14:creationId xmlns:p14="http://schemas.microsoft.com/office/powerpoint/2010/main" val="1281309839"/>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E79484A3C28714CBE06CBDA25C813E0" ma:contentTypeVersion="7" ma:contentTypeDescription="Create a new document." ma:contentTypeScope="" ma:versionID="0be46dc3ca499094e9e9937a1c6f3faf">
  <xsd:schema xmlns:xsd="http://www.w3.org/2001/XMLSchema" xmlns:xs="http://www.w3.org/2001/XMLSchema" xmlns:p="http://schemas.microsoft.com/office/2006/metadata/properties" xmlns:ns2="635b2705-dd3d-4c92-a117-2b0561f66a51" xmlns:ns3="9ca97c2f-ff2c-4995-bf31-39b93ec1343f" targetNamespace="http://schemas.microsoft.com/office/2006/metadata/properties" ma:root="true" ma:fieldsID="3a3c4e1abc9d5329a01b36884585559c" ns2:_="" ns3:_="">
    <xsd:import namespace="635b2705-dd3d-4c92-a117-2b0561f66a51"/>
    <xsd:import namespace="9ca97c2f-ff2c-4995-bf31-39b93ec1343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EventHashCode" minOccurs="0"/>
                <xsd:element ref="ns2:MediaServiceGenerationTim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5b2705-dd3d-4c92-a117-2b0561f66a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a97c2f-ff2c-4995-bf31-39b93ec1343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C3B4C9-F67E-4864-9DED-663C5166DA5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0028A4B-1A13-43D5-9BB8-2FC5F0C388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5b2705-dd3d-4c92-a117-2b0561f66a51"/>
    <ds:schemaRef ds:uri="9ca97c2f-ff2c-4995-bf31-39b93ec134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0B10D4-7BEA-47D6-93A2-3ACB7A74F1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4728</TotalTime>
  <Words>177</Words>
  <Application>Microsoft Office PowerPoint</Application>
  <PresentationFormat>A4 Paper (210x297 mm)</PresentationFormat>
  <Paragraphs>41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Impact</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Platter</dc:creator>
  <cp:lastModifiedBy>Max Lowman</cp:lastModifiedBy>
  <cp:revision>84</cp:revision>
  <dcterms:created xsi:type="dcterms:W3CDTF">2020-04-30T03:00:29Z</dcterms:created>
  <dcterms:modified xsi:type="dcterms:W3CDTF">2020-08-06T06:00:42Z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0x010100CE79484A3C28714CBE06CBDA25C813E0</vt:lpwstr>
  </property>
</Properties>
</file>